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9"/>
  </p:notesMasterIdLst>
  <p:sldIdLst>
    <p:sldId id="256" r:id="rId2"/>
    <p:sldId id="257" r:id="rId3"/>
    <p:sldId id="327" r:id="rId4"/>
    <p:sldId id="258" r:id="rId5"/>
    <p:sldId id="259" r:id="rId6"/>
    <p:sldId id="261" r:id="rId7"/>
    <p:sldId id="262" r:id="rId8"/>
    <p:sldId id="263" r:id="rId9"/>
    <p:sldId id="338" r:id="rId10"/>
    <p:sldId id="264" r:id="rId11"/>
    <p:sldId id="340" r:id="rId12"/>
    <p:sldId id="345" r:id="rId13"/>
    <p:sldId id="329" r:id="rId14"/>
    <p:sldId id="346" r:id="rId15"/>
    <p:sldId id="265" r:id="rId16"/>
    <p:sldId id="341" r:id="rId17"/>
    <p:sldId id="342" r:id="rId18"/>
    <p:sldId id="343" r:id="rId19"/>
    <p:sldId id="328" r:id="rId20"/>
    <p:sldId id="266" r:id="rId21"/>
    <p:sldId id="270" r:id="rId22"/>
    <p:sldId id="267" r:id="rId23"/>
    <p:sldId id="268" r:id="rId24"/>
    <p:sldId id="269" r:id="rId25"/>
    <p:sldId id="271" r:id="rId26"/>
    <p:sldId id="272" r:id="rId27"/>
    <p:sldId id="273" r:id="rId28"/>
    <p:sldId id="274" r:id="rId29"/>
    <p:sldId id="275" r:id="rId30"/>
    <p:sldId id="276" r:id="rId31"/>
    <p:sldId id="278" r:id="rId32"/>
    <p:sldId id="277" r:id="rId33"/>
    <p:sldId id="279" r:id="rId34"/>
    <p:sldId id="280" r:id="rId35"/>
    <p:sldId id="281" r:id="rId36"/>
    <p:sldId id="282" r:id="rId37"/>
    <p:sldId id="283" r:id="rId38"/>
    <p:sldId id="284" r:id="rId39"/>
    <p:sldId id="285" r:id="rId40"/>
    <p:sldId id="286" r:id="rId41"/>
    <p:sldId id="287" r:id="rId42"/>
    <p:sldId id="288" r:id="rId43"/>
    <p:sldId id="290" r:id="rId44"/>
    <p:sldId id="330" r:id="rId45"/>
    <p:sldId id="331" r:id="rId46"/>
    <p:sldId id="289" r:id="rId47"/>
    <p:sldId id="291" r:id="rId48"/>
    <p:sldId id="292" r:id="rId49"/>
    <p:sldId id="339" r:id="rId50"/>
    <p:sldId id="293" r:id="rId51"/>
    <p:sldId id="294" r:id="rId52"/>
    <p:sldId id="295" r:id="rId53"/>
    <p:sldId id="333" r:id="rId54"/>
    <p:sldId id="332" r:id="rId55"/>
    <p:sldId id="334" r:id="rId56"/>
    <p:sldId id="296" r:id="rId57"/>
    <p:sldId id="297" r:id="rId58"/>
    <p:sldId id="298" r:id="rId59"/>
    <p:sldId id="299" r:id="rId60"/>
    <p:sldId id="300" r:id="rId61"/>
    <p:sldId id="301" r:id="rId62"/>
    <p:sldId id="302" r:id="rId63"/>
    <p:sldId id="303" r:id="rId64"/>
    <p:sldId id="304" r:id="rId65"/>
    <p:sldId id="305" r:id="rId66"/>
    <p:sldId id="335" r:id="rId67"/>
    <p:sldId id="318" r:id="rId68"/>
    <p:sldId id="336" r:id="rId69"/>
    <p:sldId id="319" r:id="rId70"/>
    <p:sldId id="337" r:id="rId71"/>
    <p:sldId id="306" r:id="rId72"/>
    <p:sldId id="320" r:id="rId73"/>
    <p:sldId id="307" r:id="rId74"/>
    <p:sldId id="321" r:id="rId75"/>
    <p:sldId id="308" r:id="rId76"/>
    <p:sldId id="324" r:id="rId77"/>
    <p:sldId id="309" r:id="rId78"/>
    <p:sldId id="323" r:id="rId79"/>
    <p:sldId id="310" r:id="rId80"/>
    <p:sldId id="311" r:id="rId81"/>
    <p:sldId id="313" r:id="rId82"/>
    <p:sldId id="314" r:id="rId83"/>
    <p:sldId id="315" r:id="rId84"/>
    <p:sldId id="325" r:id="rId85"/>
    <p:sldId id="316" r:id="rId86"/>
    <p:sldId id="317" r:id="rId87"/>
    <p:sldId id="326" r:id="rId8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5" d="100"/>
          <a:sy n="85" d="100"/>
        </p:scale>
        <p:origin x="758"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slide" Target="slides/slide38.xml" /><Relationship Id="rId21" Type="http://schemas.openxmlformats.org/officeDocument/2006/relationships/slide" Target="slides/slide20.xml" /><Relationship Id="rId34" Type="http://schemas.openxmlformats.org/officeDocument/2006/relationships/slide" Target="slides/slide33.xml" /><Relationship Id="rId42" Type="http://schemas.openxmlformats.org/officeDocument/2006/relationships/slide" Target="slides/slide41.xml" /><Relationship Id="rId47" Type="http://schemas.openxmlformats.org/officeDocument/2006/relationships/slide" Target="slides/slide46.xml" /><Relationship Id="rId50" Type="http://schemas.openxmlformats.org/officeDocument/2006/relationships/slide" Target="slides/slide49.xml" /><Relationship Id="rId55" Type="http://schemas.openxmlformats.org/officeDocument/2006/relationships/slide" Target="slides/slide54.xml" /><Relationship Id="rId63" Type="http://schemas.openxmlformats.org/officeDocument/2006/relationships/slide" Target="slides/slide62.xml" /><Relationship Id="rId68" Type="http://schemas.openxmlformats.org/officeDocument/2006/relationships/slide" Target="slides/slide67.xml" /><Relationship Id="rId76" Type="http://schemas.openxmlformats.org/officeDocument/2006/relationships/slide" Target="slides/slide75.xml" /><Relationship Id="rId84" Type="http://schemas.openxmlformats.org/officeDocument/2006/relationships/slide" Target="slides/slide83.xml" /><Relationship Id="rId89" Type="http://schemas.openxmlformats.org/officeDocument/2006/relationships/notesMaster" Target="notesMasters/notesMaster1.xml" /><Relationship Id="rId7" Type="http://schemas.openxmlformats.org/officeDocument/2006/relationships/slide" Target="slides/slide6.xml" /><Relationship Id="rId71" Type="http://schemas.openxmlformats.org/officeDocument/2006/relationships/slide" Target="slides/slide70.xml" /><Relationship Id="rId92"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slide" Target="slides/slide15.xml" /><Relationship Id="rId29" Type="http://schemas.openxmlformats.org/officeDocument/2006/relationships/slide" Target="slides/slide28.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slide" Target="slides/slide39.xml" /><Relationship Id="rId45" Type="http://schemas.openxmlformats.org/officeDocument/2006/relationships/slide" Target="slides/slide44.xml" /><Relationship Id="rId53" Type="http://schemas.openxmlformats.org/officeDocument/2006/relationships/slide" Target="slides/slide52.xml" /><Relationship Id="rId58" Type="http://schemas.openxmlformats.org/officeDocument/2006/relationships/slide" Target="slides/slide57.xml" /><Relationship Id="rId66" Type="http://schemas.openxmlformats.org/officeDocument/2006/relationships/slide" Target="slides/slide65.xml" /><Relationship Id="rId74" Type="http://schemas.openxmlformats.org/officeDocument/2006/relationships/slide" Target="slides/slide73.xml" /><Relationship Id="rId79" Type="http://schemas.openxmlformats.org/officeDocument/2006/relationships/slide" Target="slides/slide78.xml" /><Relationship Id="rId87" Type="http://schemas.openxmlformats.org/officeDocument/2006/relationships/slide" Target="slides/slide86.xml" /><Relationship Id="rId5" Type="http://schemas.openxmlformats.org/officeDocument/2006/relationships/slide" Target="slides/slide4.xml" /><Relationship Id="rId61" Type="http://schemas.openxmlformats.org/officeDocument/2006/relationships/slide" Target="slides/slide60.xml" /><Relationship Id="rId82" Type="http://schemas.openxmlformats.org/officeDocument/2006/relationships/slide" Target="slides/slide81.xml" /><Relationship Id="rId90" Type="http://schemas.openxmlformats.org/officeDocument/2006/relationships/presProps" Target="presProps.xml" /><Relationship Id="rId19" Type="http://schemas.openxmlformats.org/officeDocument/2006/relationships/slide" Target="slides/slide1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slide" Target="slides/slide42.xml" /><Relationship Id="rId48" Type="http://schemas.openxmlformats.org/officeDocument/2006/relationships/slide" Target="slides/slide47.xml" /><Relationship Id="rId56" Type="http://schemas.openxmlformats.org/officeDocument/2006/relationships/slide" Target="slides/slide55.xml" /><Relationship Id="rId64" Type="http://schemas.openxmlformats.org/officeDocument/2006/relationships/slide" Target="slides/slide63.xml" /><Relationship Id="rId69" Type="http://schemas.openxmlformats.org/officeDocument/2006/relationships/slide" Target="slides/slide68.xml" /><Relationship Id="rId77" Type="http://schemas.openxmlformats.org/officeDocument/2006/relationships/slide" Target="slides/slide76.xml" /><Relationship Id="rId8" Type="http://schemas.openxmlformats.org/officeDocument/2006/relationships/slide" Target="slides/slide7.xml" /><Relationship Id="rId51" Type="http://schemas.openxmlformats.org/officeDocument/2006/relationships/slide" Target="slides/slide50.xml" /><Relationship Id="rId72" Type="http://schemas.openxmlformats.org/officeDocument/2006/relationships/slide" Target="slides/slide71.xml" /><Relationship Id="rId80" Type="http://schemas.openxmlformats.org/officeDocument/2006/relationships/slide" Target="slides/slide79.xml" /><Relationship Id="rId85" Type="http://schemas.openxmlformats.org/officeDocument/2006/relationships/slide" Target="slides/slide84.xml" /><Relationship Id="rId93" Type="http://schemas.openxmlformats.org/officeDocument/2006/relationships/tableStyles" Target="tableStyles.xml" /><Relationship Id="rId3" Type="http://schemas.openxmlformats.org/officeDocument/2006/relationships/slide" Target="slides/slide2.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slide" Target="slides/slide45.xml" /><Relationship Id="rId59" Type="http://schemas.openxmlformats.org/officeDocument/2006/relationships/slide" Target="slides/slide58.xml" /><Relationship Id="rId67" Type="http://schemas.openxmlformats.org/officeDocument/2006/relationships/slide" Target="slides/slide66.xml" /><Relationship Id="rId20" Type="http://schemas.openxmlformats.org/officeDocument/2006/relationships/slide" Target="slides/slide19.xml" /><Relationship Id="rId41" Type="http://schemas.openxmlformats.org/officeDocument/2006/relationships/slide" Target="slides/slide40.xml" /><Relationship Id="rId54" Type="http://schemas.openxmlformats.org/officeDocument/2006/relationships/slide" Target="slides/slide53.xml" /><Relationship Id="rId62" Type="http://schemas.openxmlformats.org/officeDocument/2006/relationships/slide" Target="slides/slide61.xml" /><Relationship Id="rId70" Type="http://schemas.openxmlformats.org/officeDocument/2006/relationships/slide" Target="slides/slide69.xml" /><Relationship Id="rId75" Type="http://schemas.openxmlformats.org/officeDocument/2006/relationships/slide" Target="slides/slide74.xml" /><Relationship Id="rId83" Type="http://schemas.openxmlformats.org/officeDocument/2006/relationships/slide" Target="slides/slide82.xml" /><Relationship Id="rId88" Type="http://schemas.openxmlformats.org/officeDocument/2006/relationships/slide" Target="slides/slide87.xml" /><Relationship Id="rId91"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slide" Target="slides/slide48.xml" /><Relationship Id="rId57" Type="http://schemas.openxmlformats.org/officeDocument/2006/relationships/slide" Target="slides/slide56.xml" /><Relationship Id="rId10" Type="http://schemas.openxmlformats.org/officeDocument/2006/relationships/slide" Target="slides/slide9.xml" /><Relationship Id="rId31" Type="http://schemas.openxmlformats.org/officeDocument/2006/relationships/slide" Target="slides/slide30.xml" /><Relationship Id="rId44" Type="http://schemas.openxmlformats.org/officeDocument/2006/relationships/slide" Target="slides/slide43.xml" /><Relationship Id="rId52" Type="http://schemas.openxmlformats.org/officeDocument/2006/relationships/slide" Target="slides/slide51.xml" /><Relationship Id="rId60" Type="http://schemas.openxmlformats.org/officeDocument/2006/relationships/slide" Target="slides/slide59.xml" /><Relationship Id="rId65" Type="http://schemas.openxmlformats.org/officeDocument/2006/relationships/slide" Target="slides/slide64.xml" /><Relationship Id="rId73" Type="http://schemas.openxmlformats.org/officeDocument/2006/relationships/slide" Target="slides/slide72.xml" /><Relationship Id="rId78" Type="http://schemas.openxmlformats.org/officeDocument/2006/relationships/slide" Target="slides/slide77.xml" /><Relationship Id="rId81" Type="http://schemas.openxmlformats.org/officeDocument/2006/relationships/slide" Target="slides/slide80.xml" /><Relationship Id="rId86" Type="http://schemas.openxmlformats.org/officeDocument/2006/relationships/slide" Target="slides/slide85.xml" /><Relationship Id="rId4" Type="http://schemas.openxmlformats.org/officeDocument/2006/relationships/slide" Target="slides/slide3.xml" /><Relationship Id="rId9" Type="http://schemas.openxmlformats.org/officeDocument/2006/relationships/slide" Target="slides/slide8.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tmp>
</file>

<file path=ppt/media/image6.tmp>
</file>

<file path=ppt/media/image7.tm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49328C-7C96-451A-86EE-272110CE4508}" type="datetimeFigureOut">
              <a:rPr lang="en-IN" smtClean="0"/>
              <a:t>26-11-2023</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4BF47E-78ED-41E2-9E79-D48BE1D08155}" type="slidenum">
              <a:rPr lang="en-IN" smtClean="0"/>
              <a:t>‹#›</a:t>
            </a:fld>
            <a:endParaRPr lang="en-IN"/>
          </a:p>
        </p:txBody>
      </p:sp>
    </p:spTree>
    <p:extLst>
      <p:ext uri="{BB962C8B-B14F-4D97-AF65-F5344CB8AC3E}">
        <p14:creationId xmlns:p14="http://schemas.microsoft.com/office/powerpoint/2010/main" val="1128382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address 1000f</a:t>
            </a:r>
            <a:endParaRPr lang="en-IN" dirty="0"/>
          </a:p>
        </p:txBody>
      </p:sp>
      <p:sp>
        <p:nvSpPr>
          <p:cNvPr id="4" name="Slide Number Placeholder 3"/>
          <p:cNvSpPr>
            <a:spLocks noGrp="1"/>
          </p:cNvSpPr>
          <p:nvPr>
            <p:ph type="sldNum" sz="quarter" idx="10"/>
          </p:nvPr>
        </p:nvSpPr>
        <p:spPr/>
        <p:txBody>
          <a:bodyPr/>
          <a:lstStyle/>
          <a:p>
            <a:fld id="{914BF47E-78ED-41E2-9E79-D48BE1D08155}" type="slidenum">
              <a:rPr lang="en-IN" smtClean="0"/>
              <a:t>6</a:t>
            </a:fld>
            <a:endParaRPr lang="en-IN"/>
          </a:p>
        </p:txBody>
      </p:sp>
    </p:spTree>
    <p:extLst>
      <p:ext uri="{BB962C8B-B14F-4D97-AF65-F5344CB8AC3E}">
        <p14:creationId xmlns:p14="http://schemas.microsoft.com/office/powerpoint/2010/main" val="13325764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Rot="1" noChangeAspect="1" noChangeArrowheads="1" noTextEdit="1"/>
          </p:cNvSpPr>
          <p:nvPr>
            <p:ph type="sldImg"/>
          </p:nvPr>
        </p:nvSpPr>
        <p:spPr>
          <a:ln/>
        </p:spPr>
      </p:sp>
      <p:sp>
        <p:nvSpPr>
          <p:cNvPr id="4403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extLst>
      <p:ext uri="{BB962C8B-B14F-4D97-AF65-F5344CB8AC3E}">
        <p14:creationId xmlns:p14="http://schemas.microsoft.com/office/powerpoint/2010/main" val="2898409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a:t>Click to edit Master title style</a:t>
            </a:r>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7" name="Date Placeholder 6"/>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20" name="Footer Placeholder 19"/>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B6F15528-21DE-4FAA-801E-634DDDAF4B2B}" type="slidenum">
              <a:rPr lang="en-US" smtClean="0"/>
              <a:pPr/>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1430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a:t>Click to edit Master title style</a:t>
            </a:r>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p>
            <a:r>
              <a:rPr kumimoji="0" lang="en-US"/>
              <a:t>Click to edit Master title style</a:t>
            </a:r>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a:t>Click to edit Master title style</a:t>
            </a:r>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kumimoji="0"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a:t>Click to edit Master title style</a:t>
            </a:r>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a:t>Click to edit Master title style</a:t>
            </a:r>
          </a:p>
        </p:txBody>
      </p:sp>
      <p:sp>
        <p:nvSpPr>
          <p:cNvPr id="5" name="Date Placeholder 4"/>
          <p:cNvSpPr>
            <a:spLocks noGrp="1"/>
          </p:cNvSpPr>
          <p:nvPr>
            <p:ph type="dt" sz="half" idx="10"/>
          </p:nvPr>
        </p:nvSpPr>
        <p:spPr/>
        <p:txBody>
          <a:bodyPr/>
          <a:lstStyle/>
          <a:p>
            <a:fld id="{1D8BD707-D9CF-40AE-B4C6-C98DA3205C09}" type="datetimeFigureOut">
              <a:rPr lang="en-US" smtClean="0"/>
              <a:pPr/>
              <a:t>11/26/2023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kumimoji="0" lang="en-US"/>
              <a:t>Click to edit Master title style</a:t>
            </a:r>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1D8BD707-D9CF-40AE-B4C6-C98DA3205C09}" type="datetimeFigureOut">
              <a:rPr lang="en-US" smtClean="0"/>
              <a:pPr/>
              <a:t>11/26/2023</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B6F15528-21DE-4FAA-801E-634DDDAF4B2B}" type="slidenum">
              <a:rPr lang="en-US" smtClean="0"/>
              <a:pPr/>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3" Type="http://schemas.openxmlformats.org/officeDocument/2006/relationships/image" Target="../media/image5.tmp" /><Relationship Id="rId2" Type="http://schemas.openxmlformats.org/officeDocument/2006/relationships/notesSlide" Target="../notesSlides/notesSlide2.xml" /><Relationship Id="rId1" Type="http://schemas.openxmlformats.org/officeDocument/2006/relationships/slideLayout" Target="../slideLayouts/slideLayout2.xml" /><Relationship Id="rId4" Type="http://schemas.openxmlformats.org/officeDocument/2006/relationships/image" Target="../media/image6.tmp" /></Relationships>
</file>

<file path=ppt/slides/_rels/slide18.xml.rels><?xml version="1.0" encoding="UTF-8" standalone="yes"?>
<Relationships xmlns="http://schemas.openxmlformats.org/package/2006/relationships"><Relationship Id="rId2" Type="http://schemas.openxmlformats.org/officeDocument/2006/relationships/image" Target="../media/image7.tmp" /><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2.xml" /></Relationships>
</file>

<file path=ppt/slides/_rels/slide26.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2.xml"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2.xml" /></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 standalone="yes"?>
<Relationships xmlns="http://schemas.openxmlformats.org/package/2006/relationships"><Relationship Id="rId2" Type="http://schemas.openxmlformats.org/officeDocument/2006/relationships/image" Target="../media/image12.png" /><Relationship Id="rId1" Type="http://schemas.openxmlformats.org/officeDocument/2006/relationships/slideLayout" Target="../slideLayouts/slideLayout2.xml" /></Relationships>
</file>

<file path=ppt/slides/_rels/slide35.xml.rels><?xml version="1.0" encoding="UTF-8" standalone="yes"?>
<Relationships xmlns="http://schemas.openxmlformats.org/package/2006/relationships"><Relationship Id="rId2" Type="http://schemas.openxmlformats.org/officeDocument/2006/relationships/image" Target="../media/image13.png" /><Relationship Id="rId1" Type="http://schemas.openxmlformats.org/officeDocument/2006/relationships/slideLayout" Target="../slideLayouts/slideLayout2.xml" /></Relationships>
</file>

<file path=ppt/slides/_rels/slide36.xml.rels><?xml version="1.0" encoding="UTF-8" standalone="yes"?>
<Relationships xmlns="http://schemas.openxmlformats.org/package/2006/relationships"><Relationship Id="rId2" Type="http://schemas.openxmlformats.org/officeDocument/2006/relationships/image" Target="../media/image14.png" /><Relationship Id="rId1" Type="http://schemas.openxmlformats.org/officeDocument/2006/relationships/slideLayout" Target="../slideLayouts/slideLayout2.xml" /></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8.xml.rels><?xml version="1.0" encoding="UTF-8" standalone="yes"?>
<Relationships xmlns="http://schemas.openxmlformats.org/package/2006/relationships"><Relationship Id="rId2" Type="http://schemas.openxmlformats.org/officeDocument/2006/relationships/image" Target="../media/image15.png" /><Relationship Id="rId1" Type="http://schemas.openxmlformats.org/officeDocument/2006/relationships/slideLayout" Target="../slideLayouts/slideLayout2.xml" /></Relationships>
</file>

<file path=ppt/slides/_rels/slide39.xml.rels><?xml version="1.0" encoding="UTF-8" standalone="yes"?>
<Relationships xmlns="http://schemas.openxmlformats.org/package/2006/relationships"><Relationship Id="rId2" Type="http://schemas.openxmlformats.org/officeDocument/2006/relationships/image" Target="../media/image16.pn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 standalone="yes"?>
<Relationships xmlns="http://schemas.openxmlformats.org/package/2006/relationships"><Relationship Id="rId2" Type="http://schemas.openxmlformats.org/officeDocument/2006/relationships/image" Target="../media/image17.png" /><Relationship Id="rId1" Type="http://schemas.openxmlformats.org/officeDocument/2006/relationships/slideLayout" Target="../slideLayouts/slideLayout2.xml" /></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 standalone="yes"?>
<Relationships xmlns="http://schemas.openxmlformats.org/package/2006/relationships"><Relationship Id="rId2" Type="http://schemas.openxmlformats.org/officeDocument/2006/relationships/image" Target="../media/image18.png" /><Relationship Id="rId1" Type="http://schemas.openxmlformats.org/officeDocument/2006/relationships/slideLayout" Target="../slideLayouts/slideLayout2.xml" /></Relationships>
</file>

<file path=ppt/slides/_rels/slide47.xml.rels><?xml version="1.0" encoding="UTF-8" standalone="yes"?>
<Relationships xmlns="http://schemas.openxmlformats.org/package/2006/relationships"><Relationship Id="rId2" Type="http://schemas.openxmlformats.org/officeDocument/2006/relationships/image" Target="../media/image19.png" /><Relationship Id="rId1" Type="http://schemas.openxmlformats.org/officeDocument/2006/relationships/slideLayout" Target="../slideLayouts/slideLayout2.xml" /></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 standalone="yes"?>
<Relationships xmlns="http://schemas.openxmlformats.org/package/2006/relationships"><Relationship Id="rId2" Type="http://schemas.openxmlformats.org/officeDocument/2006/relationships/image" Target="../media/image20.png" /><Relationship Id="rId1" Type="http://schemas.openxmlformats.org/officeDocument/2006/relationships/slideLayout" Target="../slideLayouts/slideLayout2.xml" /></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6.xml.rels><?xml version="1.0" encoding="UTF-8" standalone="yes"?>
<Relationships xmlns="http://schemas.openxmlformats.org/package/2006/relationships"><Relationship Id="rId2" Type="http://schemas.openxmlformats.org/officeDocument/2006/relationships/image" Target="../media/image21.png" /><Relationship Id="rId1" Type="http://schemas.openxmlformats.org/officeDocument/2006/relationships/slideLayout" Target="../slideLayouts/slideLayout2.xml" /></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9.xml.rels><?xml version="1.0" encoding="UTF-8" standalone="yes"?>
<Relationships xmlns="http://schemas.openxmlformats.org/package/2006/relationships"><Relationship Id="rId2" Type="http://schemas.openxmlformats.org/officeDocument/2006/relationships/image" Target="../media/image22.pn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xml" /><Relationship Id="rId1" Type="http://schemas.openxmlformats.org/officeDocument/2006/relationships/slideLayout" Target="../slideLayouts/slideLayout2.xml" /></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1.xml.rels><?xml version="1.0" encoding="UTF-8" standalone="yes"?>
<Relationships xmlns="http://schemas.openxmlformats.org/package/2006/relationships"><Relationship Id="rId2" Type="http://schemas.openxmlformats.org/officeDocument/2006/relationships/image" Target="../media/image23.png" /><Relationship Id="rId1" Type="http://schemas.openxmlformats.org/officeDocument/2006/relationships/slideLayout" Target="../slideLayouts/slideLayout2.xml" /></Relationships>
</file>

<file path=ppt/slides/_rels/slide62.xml.rels><?xml version="1.0" encoding="UTF-8" standalone="yes"?>
<Relationships xmlns="http://schemas.openxmlformats.org/package/2006/relationships"><Relationship Id="rId2" Type="http://schemas.openxmlformats.org/officeDocument/2006/relationships/image" Target="../media/image24.png" /><Relationship Id="rId1" Type="http://schemas.openxmlformats.org/officeDocument/2006/relationships/slideLayout" Target="../slideLayouts/slideLayout2.xml" /></Relationships>
</file>

<file path=ppt/slides/_rels/slide63.xml.rels><?xml version="1.0" encoding="UTF-8" standalone="yes"?>
<Relationships xmlns="http://schemas.openxmlformats.org/package/2006/relationships"><Relationship Id="rId2" Type="http://schemas.openxmlformats.org/officeDocument/2006/relationships/image" Target="../media/image25.png" /><Relationship Id="rId1" Type="http://schemas.openxmlformats.org/officeDocument/2006/relationships/slideLayout" Target="../slideLayouts/slideLayout2.xml" /></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6.xml.rels><?xml version="1.0" encoding="UTF-8" standalone="yes"?>
<Relationships xmlns="http://schemas.openxmlformats.org/package/2006/relationships"><Relationship Id="rId2" Type="http://schemas.openxmlformats.org/officeDocument/2006/relationships/image" Target="../media/image26.png" /><Relationship Id="rId1" Type="http://schemas.openxmlformats.org/officeDocument/2006/relationships/slideLayout" Target="../slideLayouts/slideLayout2.xml" /></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3.xml.rels><?xml version="1.0" encoding="UTF-8" standalone="yes"?>
<Relationships xmlns="http://schemas.openxmlformats.org/package/2006/relationships"><Relationship Id="rId2" Type="http://schemas.openxmlformats.org/officeDocument/2006/relationships/image" Target="../media/image27.png" /><Relationship Id="rId1" Type="http://schemas.openxmlformats.org/officeDocument/2006/relationships/slideLayout" Target="../slideLayouts/slideLayout2.xml" /></Relationships>
</file>

<file path=ppt/slides/_rels/slide84.xml.rels><?xml version="1.0" encoding="UTF-8" standalone="yes"?>
<Relationships xmlns="http://schemas.openxmlformats.org/package/2006/relationships"><Relationship Id="rId2" Type="http://schemas.openxmlformats.org/officeDocument/2006/relationships/image" Target="../media/image28.png" /><Relationship Id="rId1" Type="http://schemas.openxmlformats.org/officeDocument/2006/relationships/slideLayout" Target="../slideLayouts/slideLayout2.xml" /></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1905000"/>
            <a:ext cx="7406640" cy="1472184"/>
          </a:xfrm>
        </p:spPr>
        <p:txBody>
          <a:bodyPr/>
          <a:lstStyle/>
          <a:p>
            <a:pPr algn="ctr"/>
            <a:r>
              <a:rPr lang="en-US" dirty="0">
                <a:latin typeface="Times New Roman" pitchFamily="18" charset="0"/>
                <a:cs typeface="Times New Roman" pitchFamily="18" charset="0"/>
              </a:rPr>
              <a:t>Module 4</a:t>
            </a:r>
            <a:br>
              <a:rPr lang="en-US" dirty="0">
                <a:latin typeface="Times New Roman" pitchFamily="18" charset="0"/>
                <a:cs typeface="Times New Roman" pitchFamily="18" charset="0"/>
              </a:rPr>
            </a:br>
            <a:r>
              <a:rPr lang="en-US" dirty="0">
                <a:latin typeface="Times New Roman" pitchFamily="18" charset="0"/>
                <a:cs typeface="Times New Roman" pitchFamily="18" charset="0"/>
              </a:rPr>
              <a:t>LOADER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792162"/>
          </a:xfrm>
        </p:spPr>
        <p:txBody>
          <a:bodyPr/>
          <a:lstStyle/>
          <a:p>
            <a:r>
              <a:rPr lang="en-US" dirty="0">
                <a:latin typeface="Times New Roman" pitchFamily="18" charset="0"/>
                <a:cs typeface="Times New Roman" pitchFamily="18" charset="0"/>
              </a:rPr>
              <a:t>4.1.2 A Simple Bootstrap Loader</a:t>
            </a:r>
          </a:p>
        </p:txBody>
      </p:sp>
      <p:sp>
        <p:nvSpPr>
          <p:cNvPr id="3" name="Content Placeholder 2"/>
          <p:cNvSpPr>
            <a:spLocks noGrp="1"/>
          </p:cNvSpPr>
          <p:nvPr>
            <p:ph idx="1"/>
          </p:nvPr>
        </p:nvSpPr>
        <p:spPr>
          <a:xfrm>
            <a:off x="1066800" y="1295400"/>
            <a:ext cx="7866888" cy="5410200"/>
          </a:xfrm>
        </p:spPr>
        <p:txBody>
          <a:bodyPr>
            <a:normAutofit/>
          </a:bodyPr>
          <a:lstStyle/>
          <a:p>
            <a:pPr>
              <a:lnSpc>
                <a:spcPct val="200000"/>
              </a:lnSpc>
            </a:pPr>
            <a:r>
              <a:rPr lang="en-US" sz="2200" dirty="0">
                <a:latin typeface="Times New Roman" pitchFamily="18" charset="0"/>
                <a:cs typeface="Times New Roman" pitchFamily="18" charset="0"/>
              </a:rPr>
              <a:t>Special type of Absolute loader</a:t>
            </a:r>
          </a:p>
          <a:p>
            <a:pPr>
              <a:lnSpc>
                <a:spcPct val="200000"/>
              </a:lnSpc>
            </a:pPr>
            <a:r>
              <a:rPr lang="en-US" sz="2200" dirty="0">
                <a:latin typeface="Times New Roman" pitchFamily="18" charset="0"/>
                <a:cs typeface="Times New Roman" pitchFamily="18" charset="0"/>
              </a:rPr>
              <a:t>It loads the very first </a:t>
            </a:r>
            <a:r>
              <a:rPr lang="en-US" sz="2200" dirty="0" err="1">
                <a:latin typeface="Times New Roman" pitchFamily="18" charset="0"/>
                <a:cs typeface="Times New Roman" pitchFamily="18" charset="0"/>
              </a:rPr>
              <a:t>pgm</a:t>
            </a:r>
            <a:r>
              <a:rPr lang="en-US" sz="2200" dirty="0">
                <a:latin typeface="Times New Roman" pitchFamily="18" charset="0"/>
                <a:cs typeface="Times New Roman" pitchFamily="18" charset="0"/>
              </a:rPr>
              <a:t>, required by the computer and begins execution</a:t>
            </a:r>
          </a:p>
          <a:p>
            <a:pPr>
              <a:lnSpc>
                <a:spcPct val="200000"/>
              </a:lnSpc>
            </a:pPr>
            <a:r>
              <a:rPr lang="en-US" sz="2200" dirty="0">
                <a:latin typeface="Times New Roman" pitchFamily="18" charset="0"/>
                <a:cs typeface="Times New Roman" pitchFamily="18" charset="0"/>
              </a:rPr>
              <a:t>OS</a:t>
            </a:r>
          </a:p>
          <a:p>
            <a:pPr>
              <a:lnSpc>
                <a:spcPct val="200000"/>
              </a:lnSpc>
            </a:pPr>
            <a:r>
              <a:rPr lang="en-US" sz="2200" dirty="0">
                <a:latin typeface="Times New Roman" pitchFamily="18" charset="0"/>
                <a:cs typeface="Times New Roman" pitchFamily="18" charset="0"/>
              </a:rPr>
              <a:t>It is an  absolute loader that loads operating system into memory for execution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normAutofit/>
          </a:bodyPr>
          <a:lstStyle/>
          <a:p>
            <a:pPr algn="just"/>
            <a:r>
              <a:rPr lang="en-US" dirty="0">
                <a:latin typeface="Times New Roman" pitchFamily="18" charset="0"/>
                <a:cs typeface="Times New Roman" pitchFamily="18" charset="0"/>
              </a:rPr>
              <a:t>When a computer is first turned on or restarted, a special type of absolute loader, called a </a:t>
            </a:r>
            <a:r>
              <a:rPr lang="en-US" b="1" dirty="0">
                <a:latin typeface="Times New Roman" pitchFamily="18" charset="0"/>
                <a:cs typeface="Times New Roman" pitchFamily="18" charset="0"/>
              </a:rPr>
              <a:t>bootstrap loader</a:t>
            </a:r>
            <a:r>
              <a:rPr lang="en-US" dirty="0">
                <a:latin typeface="Times New Roman" pitchFamily="18" charset="0"/>
                <a:cs typeface="Times New Roman" pitchFamily="18" charset="0"/>
              </a:rPr>
              <a:t>, is executed.</a:t>
            </a:r>
          </a:p>
          <a:p>
            <a:pPr algn="just"/>
            <a:r>
              <a:rPr lang="en-US" dirty="0">
                <a:latin typeface="Times New Roman" pitchFamily="18" charset="0"/>
                <a:cs typeface="Times New Roman" pitchFamily="18" charset="0"/>
              </a:rPr>
              <a:t> This bootstrap loads the first program to be run by the computer – usually an operating system.</a:t>
            </a:r>
          </a:p>
          <a:p>
            <a:pPr algn="just"/>
            <a:endParaRPr lang="en-US" dirty="0">
              <a:latin typeface="Times New Roman" pitchFamily="18" charset="0"/>
              <a:cs typeface="Times New Roman" pitchFamily="18" charset="0"/>
            </a:endParaRPr>
          </a:p>
          <a:p>
            <a:pPr algn="just"/>
            <a:endParaRPr lang="en-US" dirty="0">
              <a:latin typeface="Times New Roman" pitchFamily="18" charset="0"/>
              <a:cs typeface="Times New Roman" pitchFamily="18" charset="0"/>
            </a:endParaRPr>
          </a:p>
          <a:p>
            <a:endParaRPr lang="en-US" sz="2800" dirty="0">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val="1951447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latin typeface="Times New Roman" pitchFamily="18" charset="0"/>
                <a:cs typeface="Times New Roman" pitchFamily="18" charset="0"/>
              </a:rPr>
              <a:t>Working of a simple Bootstrap loader</a:t>
            </a:r>
            <a:br>
              <a:rPr lang="en-US" b="1" dirty="0">
                <a:latin typeface="Times New Roman" pitchFamily="18" charset="0"/>
                <a:cs typeface="Times New Roman" pitchFamily="18" charset="0"/>
              </a:rPr>
            </a:br>
            <a:endParaRPr lang="en-IN" dirty="0"/>
          </a:p>
        </p:txBody>
      </p:sp>
      <p:sp>
        <p:nvSpPr>
          <p:cNvPr id="3" name="Content Placeholder 2"/>
          <p:cNvSpPr>
            <a:spLocks noGrp="1"/>
          </p:cNvSpPr>
          <p:nvPr>
            <p:ph idx="1"/>
          </p:nvPr>
        </p:nvSpPr>
        <p:spPr/>
        <p:txBody>
          <a:bodyPr/>
          <a:lstStyle/>
          <a:p>
            <a:pPr algn="just"/>
            <a:r>
              <a:rPr lang="en-US" dirty="0">
                <a:latin typeface="Times New Roman" pitchFamily="18" charset="0"/>
                <a:cs typeface="Times New Roman" pitchFamily="18" charset="0"/>
              </a:rPr>
              <a:t>Bootstrap loader itself is a PGM</a:t>
            </a:r>
          </a:p>
          <a:p>
            <a:pPr algn="just"/>
            <a:r>
              <a:rPr lang="en-US" dirty="0">
                <a:latin typeface="Times New Roman" pitchFamily="18" charset="0"/>
                <a:cs typeface="Times New Roman" pitchFamily="18" charset="0"/>
              </a:rPr>
              <a:t>The bootstrap begins at address 0 in the memory of the machine.</a:t>
            </a:r>
          </a:p>
          <a:p>
            <a:pPr algn="just"/>
            <a:r>
              <a:rPr lang="en-US" dirty="0">
                <a:latin typeface="Times New Roman" pitchFamily="18" charset="0"/>
                <a:cs typeface="Times New Roman" pitchFamily="18" charset="0"/>
              </a:rPr>
              <a:t>It loads the operating system at address 80.</a:t>
            </a:r>
          </a:p>
          <a:p>
            <a:pPr algn="just"/>
            <a:r>
              <a:rPr lang="en-GB" dirty="0"/>
              <a:t>There is no Header Record, Text Record or Control Record</a:t>
            </a:r>
          </a:p>
          <a:p>
            <a:endParaRPr lang="en-IN" dirty="0"/>
          </a:p>
        </p:txBody>
      </p:sp>
    </p:spTree>
    <p:extLst>
      <p:ext uri="{BB962C8B-B14F-4D97-AF65-F5344CB8AC3E}">
        <p14:creationId xmlns:p14="http://schemas.microsoft.com/office/powerpoint/2010/main" val="29892943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OS program to be loaded</a:t>
            </a:r>
            <a:endParaRPr lang="en-IN" dirty="0"/>
          </a:p>
        </p:txBody>
      </p:sp>
      <p:sp>
        <p:nvSpPr>
          <p:cNvPr id="3" name="Content Placeholder 2"/>
          <p:cNvSpPr>
            <a:spLocks noGrp="1"/>
          </p:cNvSpPr>
          <p:nvPr>
            <p:ph idx="1"/>
          </p:nvPr>
        </p:nvSpPr>
        <p:spPr/>
        <p:txBody>
          <a:bodyPr/>
          <a:lstStyle/>
          <a:p>
            <a:pPr marL="82296" indent="0">
              <a:buNone/>
            </a:pPr>
            <a:r>
              <a:rPr lang="en-US" dirty="0"/>
              <a:t>17202D48 470012XX     XX…….</a:t>
            </a:r>
          </a:p>
          <a:p>
            <a:pPr marL="82296" indent="0">
              <a:buNone/>
            </a:pPr>
            <a:r>
              <a:rPr lang="en-US" dirty="0"/>
              <a:t>.</a:t>
            </a:r>
          </a:p>
          <a:p>
            <a:pPr marL="82296" indent="0">
              <a:buNone/>
            </a:pPr>
            <a:r>
              <a:rPr lang="en-US" dirty="0"/>
              <a:t>.</a:t>
            </a:r>
          </a:p>
          <a:p>
            <a:pPr marL="82296" indent="0">
              <a:buNone/>
            </a:pPr>
            <a:r>
              <a:rPr lang="en-US" dirty="0"/>
              <a:t>.</a:t>
            </a:r>
          </a:p>
          <a:p>
            <a:pPr marL="82296" indent="0">
              <a:buNone/>
            </a:pPr>
            <a:r>
              <a:rPr lang="en-US"/>
              <a:t>2010110C 1039XXX………</a:t>
            </a:r>
            <a:endParaRPr lang="en-IN" dirty="0"/>
          </a:p>
        </p:txBody>
      </p:sp>
    </p:spTree>
    <p:extLst>
      <p:ext uri="{BB962C8B-B14F-4D97-AF65-F5344CB8AC3E}">
        <p14:creationId xmlns:p14="http://schemas.microsoft.com/office/powerpoint/2010/main" val="2138454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of Reading OS </a:t>
            </a:r>
            <a:r>
              <a:rPr lang="en-US" dirty="0" err="1"/>
              <a:t>pgm</a:t>
            </a:r>
            <a:endParaRPr lang="en-IN" dirty="0"/>
          </a:p>
        </p:txBody>
      </p:sp>
      <p:sp>
        <p:nvSpPr>
          <p:cNvPr id="3" name="Content Placeholder 2"/>
          <p:cNvSpPr>
            <a:spLocks noGrp="1"/>
          </p:cNvSpPr>
          <p:nvPr>
            <p:ph idx="1"/>
          </p:nvPr>
        </p:nvSpPr>
        <p:spPr/>
        <p:txBody>
          <a:bodyPr/>
          <a:lstStyle/>
          <a:p>
            <a:pPr algn="just"/>
            <a:r>
              <a:rPr lang="en-US" dirty="0"/>
              <a:t>While reading the object </a:t>
            </a:r>
            <a:r>
              <a:rPr lang="en-US" dirty="0" err="1"/>
              <a:t>Pgm</a:t>
            </a:r>
            <a:r>
              <a:rPr lang="en-US" dirty="0"/>
              <a:t> it consider each digit of the object code as a character</a:t>
            </a:r>
          </a:p>
          <a:p>
            <a:pPr algn="just"/>
            <a:r>
              <a:rPr lang="en-US" dirty="0"/>
              <a:t>So every character occupies 1 byte  instead of half bytes</a:t>
            </a:r>
          </a:p>
          <a:p>
            <a:pPr algn="just"/>
            <a:r>
              <a:rPr lang="en-US" dirty="0"/>
              <a:t>Every object code is a hexadecimal digit</a:t>
            </a:r>
          </a:p>
          <a:p>
            <a:pPr algn="just"/>
            <a:r>
              <a:rPr lang="en-US" dirty="0"/>
              <a:t>It needs a half bye memory</a:t>
            </a:r>
          </a:p>
          <a:p>
            <a:pPr algn="just"/>
            <a:endParaRPr lang="en-IN" dirty="0"/>
          </a:p>
        </p:txBody>
      </p:sp>
    </p:spTree>
    <p:extLst>
      <p:ext uri="{BB962C8B-B14F-4D97-AF65-F5344CB8AC3E}">
        <p14:creationId xmlns:p14="http://schemas.microsoft.com/office/powerpoint/2010/main" val="1217997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lum bright="1000" contrast="48000"/>
          </a:blip>
          <a:srcRect/>
          <a:stretch>
            <a:fillRect/>
          </a:stretch>
        </p:blipFill>
        <p:spPr bwMode="auto">
          <a:xfrm>
            <a:off x="1066800" y="0"/>
            <a:ext cx="7315200" cy="6248400"/>
          </a:xfrm>
          <a:prstGeom prst="rect">
            <a:avLst/>
          </a:prstGeom>
          <a:noFill/>
          <a:ln w="9525">
            <a:noFill/>
            <a:miter lim="800000"/>
            <a:headEnd/>
            <a:tailEnd/>
          </a:ln>
          <a:effectLst/>
        </p:spPr>
      </p:pic>
      <p:sp>
        <p:nvSpPr>
          <p:cNvPr id="5" name="TextBox 4"/>
          <p:cNvSpPr txBox="1"/>
          <p:nvPr/>
        </p:nvSpPr>
        <p:spPr>
          <a:xfrm>
            <a:off x="2819400" y="6324600"/>
            <a:ext cx="3823996" cy="369332"/>
          </a:xfrm>
          <a:prstGeom prst="rect">
            <a:avLst/>
          </a:prstGeom>
          <a:noFill/>
        </p:spPr>
        <p:txBody>
          <a:bodyPr wrap="none" rtlCol="0">
            <a:spAutoFit/>
          </a:bodyPr>
          <a:lstStyle/>
          <a:p>
            <a:r>
              <a:rPr lang="en-US" dirty="0">
                <a:latin typeface="Times New Roman" pitchFamily="18" charset="0"/>
                <a:cs typeface="Times New Roman" pitchFamily="18" charset="0"/>
              </a:rPr>
              <a:t>Figure 4.3 Bootstrap loader for SIC/XE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BOOT is the program name</a:t>
            </a:r>
          </a:p>
          <a:p>
            <a:r>
              <a:rPr lang="en-US" dirty="0"/>
              <a:t>It is available at address 0</a:t>
            </a:r>
          </a:p>
          <a:p>
            <a:r>
              <a:rPr lang="en-US" dirty="0"/>
              <a:t>It loads the OS into the address 80</a:t>
            </a:r>
            <a:endParaRPr lang="en-IN" dirty="0"/>
          </a:p>
        </p:txBody>
      </p:sp>
    </p:spTree>
    <p:extLst>
      <p:ext uri="{BB962C8B-B14F-4D97-AF65-F5344CB8AC3E}">
        <p14:creationId xmlns:p14="http://schemas.microsoft.com/office/powerpoint/2010/main" val="3749025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type="title"/>
          </p:nvPr>
        </p:nvSpPr>
        <p:spPr>
          <a:xfrm>
            <a:off x="467544" y="1160748"/>
            <a:ext cx="6903076" cy="475954"/>
          </a:xfrm>
        </p:spPr>
        <p:txBody>
          <a:bodyPr vert="horz" lIns="0" tIns="0" rIns="0" bIns="0" rtlCol="0" anchor="t" anchorCtr="0">
            <a:noAutofit/>
          </a:bodyPr>
          <a:lstStyle/>
          <a:p>
            <a:endParaRPr lang="en-GB" dirty="0">
              <a:latin typeface="Armata" panose="020B0503040500060204" pitchFamily="34" charset="0"/>
            </a:endParaRPr>
          </a:p>
        </p:txBody>
      </p:sp>
      <p:pic>
        <p:nvPicPr>
          <p:cNvPr id="4" name="Picture 3">
            <a:extLst>
              <a:ext uri="{FF2B5EF4-FFF2-40B4-BE49-F238E27FC236}">
                <a16:creationId xmlns:a16="http://schemas.microsoft.com/office/drawing/2014/main" id="{21A04DF7-7670-44F1-82C2-61C40D2EF6F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0200" y="0"/>
            <a:ext cx="5715000" cy="838200"/>
          </a:xfrm>
          <a:prstGeom prst="rect">
            <a:avLst/>
          </a:prstGeom>
        </p:spPr>
      </p:pic>
      <p:pic>
        <p:nvPicPr>
          <p:cNvPr id="7" name="Picture 6">
            <a:extLst>
              <a:ext uri="{FF2B5EF4-FFF2-40B4-BE49-F238E27FC236}">
                <a16:creationId xmlns:a16="http://schemas.microsoft.com/office/drawing/2014/main" id="{AFC0D700-9089-91C4-3F1E-F387252379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9200" y="651515"/>
            <a:ext cx="7315200" cy="6130285"/>
          </a:xfrm>
          <a:prstGeom prst="rect">
            <a:avLst/>
          </a:prstGeom>
        </p:spPr>
      </p:pic>
    </p:spTree>
    <p:extLst>
      <p:ext uri="{BB962C8B-B14F-4D97-AF65-F5344CB8AC3E}">
        <p14:creationId xmlns:p14="http://schemas.microsoft.com/office/powerpoint/2010/main" val="30433210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47B5C805-47AF-4F24-C8D0-C3AC24CBC5C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35100" y="914400"/>
            <a:ext cx="7499350" cy="5105400"/>
          </a:xfrm>
          <a:prstGeom prst="rect">
            <a:avLst/>
          </a:prstGeom>
        </p:spPr>
      </p:pic>
    </p:spTree>
    <p:extLst>
      <p:ext uri="{BB962C8B-B14F-4D97-AF65-F5344CB8AC3E}">
        <p14:creationId xmlns:p14="http://schemas.microsoft.com/office/powerpoint/2010/main" val="14697784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55000" lnSpcReduction="20000"/>
          </a:bodyPr>
          <a:lstStyle/>
          <a:p>
            <a:pPr algn="just">
              <a:lnSpc>
                <a:spcPct val="170000"/>
              </a:lnSpc>
            </a:pPr>
            <a:r>
              <a:rPr lang="en-US" dirty="0">
                <a:latin typeface="Times New Roman" pitchFamily="18" charset="0"/>
                <a:cs typeface="Times New Roman" pitchFamily="18" charset="0"/>
              </a:rPr>
              <a:t>Each byte of object code to be loaded is represented on device F1 as two hexadecimal digits just as it is in a Text record of a SIC object program.</a:t>
            </a:r>
          </a:p>
          <a:p>
            <a:pPr algn="just">
              <a:lnSpc>
                <a:spcPct val="170000"/>
              </a:lnSpc>
            </a:pPr>
            <a:r>
              <a:rPr lang="en-US" dirty="0">
                <a:latin typeface="Times New Roman" pitchFamily="18" charset="0"/>
                <a:cs typeface="Times New Roman" pitchFamily="18" charset="0"/>
              </a:rPr>
              <a:t>The object code from device F1 is always loaded into consecutive bytes of memory, starting at address 80. </a:t>
            </a:r>
          </a:p>
          <a:p>
            <a:pPr algn="just">
              <a:lnSpc>
                <a:spcPct val="170000"/>
              </a:lnSpc>
            </a:pPr>
            <a:r>
              <a:rPr lang="en-US" dirty="0">
                <a:latin typeface="Times New Roman" pitchFamily="18" charset="0"/>
                <a:cs typeface="Times New Roman" pitchFamily="18" charset="0"/>
              </a:rPr>
              <a:t>The main loop of the bootstrap keeps the address of the next memory location to be loaded in register X.</a:t>
            </a:r>
          </a:p>
          <a:p>
            <a:pPr algn="just">
              <a:lnSpc>
                <a:spcPct val="170000"/>
              </a:lnSpc>
            </a:pPr>
            <a:r>
              <a:rPr lang="en-US" dirty="0">
                <a:latin typeface="Times New Roman" pitchFamily="18" charset="0"/>
                <a:cs typeface="Times New Roman" pitchFamily="18" charset="0"/>
              </a:rPr>
              <a:t> After all of the object code from device F1 has been loaded, the bootstrap jumps to address 80, which begins the execution of the program that was loaded.</a:t>
            </a:r>
          </a:p>
          <a:p>
            <a:pPr algn="just">
              <a:lnSpc>
                <a:spcPct val="170000"/>
              </a:lnSpc>
            </a:pPr>
            <a:endParaRPr lang="en-US" sz="2800" dirty="0">
              <a:latin typeface="Times New Roman" pitchFamily="18" charset="0"/>
              <a:cs typeface="Times New Roman" pitchFamily="18" charset="0"/>
            </a:endParaRPr>
          </a:p>
        </p:txBody>
      </p:sp>
    </p:spTree>
    <p:extLst>
      <p:ext uri="{BB962C8B-B14F-4D97-AF65-F5344CB8AC3E}">
        <p14:creationId xmlns:p14="http://schemas.microsoft.com/office/powerpoint/2010/main" val="3779960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533400"/>
            <a:ext cx="7866888" cy="5715000"/>
          </a:xfrm>
        </p:spPr>
        <p:txBody>
          <a:bodyPr>
            <a:normAutofit/>
          </a:bodyPr>
          <a:lstStyle/>
          <a:p>
            <a:pPr marL="82296" indent="0">
              <a:buNone/>
            </a:pPr>
            <a:r>
              <a:rPr lang="en-US" sz="2000" dirty="0">
                <a:latin typeface="Times New Roman" pitchFamily="18" charset="0"/>
                <a:cs typeface="Times New Roman" pitchFamily="18" charset="0"/>
              </a:rPr>
              <a:t>FUNCTIONS OF LOADER</a:t>
            </a:r>
          </a:p>
          <a:p>
            <a:pPr>
              <a:buNone/>
            </a:pPr>
            <a:endParaRPr lang="en-US" sz="2000" dirty="0">
              <a:latin typeface="Times New Roman" pitchFamily="18" charset="0"/>
              <a:cs typeface="Times New Roman" pitchFamily="18" charset="0"/>
            </a:endParaRPr>
          </a:p>
          <a:p>
            <a:pPr>
              <a:buNone/>
            </a:pPr>
            <a:r>
              <a:rPr lang="en-US" sz="2000" b="1" dirty="0">
                <a:latin typeface="Times New Roman" pitchFamily="18" charset="0"/>
                <a:cs typeface="Times New Roman" pitchFamily="18" charset="0"/>
              </a:rPr>
              <a:t>Loading</a:t>
            </a:r>
            <a:r>
              <a:rPr lang="en-US" sz="2000" dirty="0">
                <a:latin typeface="Times New Roman" pitchFamily="18" charset="0"/>
                <a:cs typeface="Times New Roman" pitchFamily="18" charset="0"/>
              </a:rPr>
              <a:t>  -  Brings the object program into memory for execution.</a:t>
            </a:r>
          </a:p>
          <a:p>
            <a:pPr>
              <a:buNone/>
            </a:pPr>
            <a:endParaRPr lang="en-US" sz="2000" dirty="0">
              <a:latin typeface="Times New Roman" pitchFamily="18" charset="0"/>
              <a:cs typeface="Times New Roman" pitchFamily="18" charset="0"/>
            </a:endParaRPr>
          </a:p>
          <a:p>
            <a:pPr>
              <a:buNone/>
            </a:pPr>
            <a:r>
              <a:rPr lang="en-US" sz="2000" b="1" dirty="0">
                <a:latin typeface="Times New Roman" pitchFamily="18" charset="0"/>
                <a:cs typeface="Times New Roman" pitchFamily="18" charset="0"/>
              </a:rPr>
              <a:t>Relocation</a:t>
            </a:r>
            <a:r>
              <a:rPr lang="en-US" sz="2000" dirty="0">
                <a:latin typeface="Times New Roman" pitchFamily="18" charset="0"/>
                <a:cs typeface="Times New Roman" pitchFamily="18" charset="0"/>
              </a:rPr>
              <a:t>  -  Modifies the object program so that it can be loaded at an address different from the location originally specified.</a:t>
            </a:r>
          </a:p>
          <a:p>
            <a:pPr>
              <a:buNone/>
            </a:pPr>
            <a:endParaRPr lang="en-US" sz="2000" dirty="0">
              <a:latin typeface="Times New Roman" pitchFamily="18" charset="0"/>
              <a:cs typeface="Times New Roman" pitchFamily="18" charset="0"/>
            </a:endParaRPr>
          </a:p>
          <a:p>
            <a:pPr>
              <a:buNone/>
            </a:pPr>
            <a:r>
              <a:rPr lang="en-US" sz="2000" dirty="0">
                <a:latin typeface="Times New Roman" pitchFamily="18" charset="0"/>
                <a:cs typeface="Times New Roman" pitchFamily="18" charset="0"/>
              </a:rPr>
              <a:t> </a:t>
            </a:r>
            <a:r>
              <a:rPr lang="en-US" sz="2000" b="1" dirty="0">
                <a:latin typeface="Times New Roman" pitchFamily="18" charset="0"/>
                <a:cs typeface="Times New Roman" pitchFamily="18" charset="0"/>
              </a:rPr>
              <a:t>Linking</a:t>
            </a:r>
            <a:r>
              <a:rPr lang="en-US" sz="2000" dirty="0">
                <a:latin typeface="Times New Roman" pitchFamily="18" charset="0"/>
                <a:cs typeface="Times New Roman" pitchFamily="18" charset="0"/>
              </a:rPr>
              <a:t>  - Combines two or more separate object programs and supplies the information needed to allow references between them.</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90600" y="457200"/>
            <a:ext cx="7943088" cy="5791200"/>
          </a:xfrm>
        </p:spPr>
        <p:txBody>
          <a:bodyPr/>
          <a:lstStyle/>
          <a:p>
            <a:r>
              <a:rPr lang="en-US" sz="2000" dirty="0">
                <a:latin typeface="Times New Roman" pitchFamily="18" charset="0"/>
                <a:cs typeface="Times New Roman" pitchFamily="18" charset="0"/>
              </a:rPr>
              <a:t>Much of the work of the bootstrap loader is performed by the subroutine GETC.</a:t>
            </a:r>
          </a:p>
          <a:p>
            <a:r>
              <a:rPr lang="en-US" sz="2000" dirty="0">
                <a:latin typeface="Times New Roman" pitchFamily="18" charset="0"/>
                <a:cs typeface="Times New Roman" pitchFamily="18" charset="0"/>
              </a:rPr>
              <a:t>This subroutine reads one character from device F1 and converts it from the ASCII character code to the value of the hexadecimal digit that is represented by that character.</a:t>
            </a:r>
          </a:p>
          <a:p>
            <a:r>
              <a:rPr lang="en-US" sz="2000" dirty="0">
                <a:latin typeface="Times New Roman" pitchFamily="18" charset="0"/>
                <a:cs typeface="Times New Roman" pitchFamily="18" charset="0"/>
              </a:rPr>
              <a:t>For </a:t>
            </a:r>
            <a:r>
              <a:rPr lang="en-US" sz="2000" dirty="0" err="1">
                <a:latin typeface="Times New Roman" pitchFamily="18" charset="0"/>
                <a:cs typeface="Times New Roman" pitchFamily="18" charset="0"/>
              </a:rPr>
              <a:t>eg</a:t>
            </a:r>
            <a:r>
              <a:rPr lang="en-US" sz="2000" dirty="0">
                <a:latin typeface="Times New Roman" pitchFamily="18" charset="0"/>
                <a:cs typeface="Times New Roman" pitchFamily="18" charset="0"/>
              </a:rPr>
              <a:t>:</a:t>
            </a:r>
          </a:p>
          <a:p>
            <a:pPr lvl="1"/>
            <a:r>
              <a:rPr lang="en-US" sz="2000" dirty="0">
                <a:latin typeface="Times New Roman" pitchFamily="18" charset="0"/>
                <a:cs typeface="Times New Roman" pitchFamily="18" charset="0"/>
              </a:rPr>
              <a:t>ASCII code for character “0”  is converted to numerical value 0.</a:t>
            </a:r>
          </a:p>
          <a:p>
            <a:pPr lvl="1"/>
            <a:r>
              <a:rPr lang="en-US" sz="2000" dirty="0">
                <a:latin typeface="Times New Roman" pitchFamily="18" charset="0"/>
                <a:cs typeface="Times New Roman" pitchFamily="18" charset="0"/>
              </a:rPr>
              <a:t>Similarly ASCII code for characters “1 “through “9”(hexadecimal 31 through 39) are converted to numeric values 1 through 9.</a:t>
            </a:r>
          </a:p>
          <a:p>
            <a:pPr lvl="1"/>
            <a:r>
              <a:rPr lang="en-US" sz="2000" dirty="0">
                <a:latin typeface="Times New Roman" pitchFamily="18" charset="0"/>
                <a:cs typeface="Times New Roman" pitchFamily="18" charset="0"/>
              </a:rPr>
              <a:t>This is done by subtracting 48 (hex 30)from the character codes for 0 through 9.</a:t>
            </a:r>
          </a:p>
          <a:p>
            <a:pPr lvl="1"/>
            <a:r>
              <a:rPr lang="en-US" sz="2000" dirty="0">
                <a:latin typeface="Times New Roman" pitchFamily="18" charset="0"/>
                <a:cs typeface="Times New Roman" pitchFamily="18" charset="0"/>
              </a:rPr>
              <a:t>Similarly ASCII code for “A” through “F” (hexadecimal 41 through 46)are converted to the values 10 through 15 by subtracting 55 (hex 37)from the codes for A through F.</a:t>
            </a:r>
          </a:p>
          <a:p>
            <a:pPr lvl="1"/>
            <a:r>
              <a:rPr lang="en-US" sz="2000" dirty="0">
                <a:latin typeface="Times New Roman" pitchFamily="18" charset="0"/>
                <a:cs typeface="Times New Roman" pitchFamily="18" charset="0"/>
              </a:rPr>
              <a:t>It skips all the other input characters that have ASCII codes less than 48(hexadecimal 30)</a:t>
            </a:r>
          </a:p>
          <a:p>
            <a:endParaRPr lang="en-US" sz="2000" dirty="0">
              <a:latin typeface="Times New Roman" pitchFamily="18" charset="0"/>
              <a:cs typeface="Times New Roman" pitchFamily="18" charset="0"/>
            </a:endParaRPr>
          </a:p>
          <a:p>
            <a:endParaRPr lang="en-US" sz="2000" dirty="0">
              <a:latin typeface="Times New Roman" pitchFamily="18" charset="0"/>
              <a:cs typeface="Times New Roman" pitchFamily="18" charset="0"/>
            </a:endParaRPr>
          </a:p>
          <a:p>
            <a:endParaRPr lang="en-US" sz="2000" dirty="0">
              <a:latin typeface="Times New Roman" pitchFamily="18" charset="0"/>
              <a:cs typeface="Times New Roman" pitchFamily="18" charset="0"/>
            </a:endParaRPr>
          </a:p>
          <a:p>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685800"/>
            <a:ext cx="7498080" cy="5181600"/>
          </a:xfrm>
        </p:spPr>
        <p:txBody>
          <a:bodyPr>
            <a:normAutofit/>
          </a:bodyPr>
          <a:lstStyle/>
          <a:p>
            <a:r>
              <a:rPr lang="en-US" sz="2000" dirty="0">
                <a:latin typeface="Times New Roman" pitchFamily="18" charset="0"/>
                <a:cs typeface="Times New Roman" pitchFamily="18" charset="0"/>
              </a:rPr>
              <a:t>The main loop of the bootstrap keeps the address of the next memory location to be loaded in register X.</a:t>
            </a:r>
          </a:p>
          <a:p>
            <a:r>
              <a:rPr lang="en-US" sz="2000" dirty="0">
                <a:latin typeface="Times New Roman" pitchFamily="18" charset="0"/>
                <a:cs typeface="Times New Roman" pitchFamily="18" charset="0"/>
              </a:rPr>
              <a:t>GETC is used to convert a pair of characters from device F1(representing 1 byte of object code to be loaded).</a:t>
            </a:r>
          </a:p>
          <a:p>
            <a:r>
              <a:rPr lang="en-US" sz="2000" dirty="0">
                <a:latin typeface="Times New Roman" pitchFamily="18" charset="0"/>
                <a:cs typeface="Times New Roman" pitchFamily="18" charset="0"/>
              </a:rPr>
              <a:t>These two hexadecimal digit values are combined into a single byte by shifting the first one left 4 bit positions and adding the second to it.</a:t>
            </a:r>
          </a:p>
          <a:p>
            <a:r>
              <a:rPr lang="en-US" sz="2000" dirty="0">
                <a:latin typeface="Times New Roman" pitchFamily="18" charset="0"/>
                <a:cs typeface="Times New Roman" pitchFamily="18" charset="0"/>
              </a:rPr>
              <a:t>The resulting byte is stored at the address currently in X, using a STCH instruction that refers to location 0 using indexed addressing.</a:t>
            </a:r>
          </a:p>
          <a:p>
            <a:r>
              <a:rPr lang="en-US" sz="2000" dirty="0">
                <a:latin typeface="Times New Roman" pitchFamily="18" charset="0"/>
                <a:cs typeface="Times New Roman" pitchFamily="18" charset="0"/>
              </a:rPr>
              <a:t>The TIXR instruction is then used to add 1 to the value in register X.</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74638"/>
            <a:ext cx="8153400" cy="944562"/>
          </a:xfrm>
        </p:spPr>
        <p:txBody>
          <a:bodyPr>
            <a:noAutofit/>
          </a:bodyPr>
          <a:lstStyle/>
          <a:p>
            <a:r>
              <a:rPr lang="en-US" sz="2800" dirty="0">
                <a:effectLst/>
                <a:latin typeface="Times New Roman" pitchFamily="18" charset="0"/>
                <a:cs typeface="Times New Roman" pitchFamily="18" charset="0"/>
              </a:rPr>
              <a:t>4.2 MACHINE-DEPENDENT LOADER FEATURES</a:t>
            </a:r>
          </a:p>
        </p:txBody>
      </p:sp>
      <p:sp>
        <p:nvSpPr>
          <p:cNvPr id="3" name="Content Placeholder 2"/>
          <p:cNvSpPr>
            <a:spLocks noGrp="1"/>
          </p:cNvSpPr>
          <p:nvPr>
            <p:ph idx="1"/>
          </p:nvPr>
        </p:nvSpPr>
        <p:spPr>
          <a:xfrm>
            <a:off x="1066800" y="1447800"/>
            <a:ext cx="7866888" cy="5029200"/>
          </a:xfrm>
        </p:spPr>
        <p:txBody>
          <a:bodyPr>
            <a:normAutofit/>
          </a:bodyPr>
          <a:lstStyle/>
          <a:p>
            <a:r>
              <a:rPr lang="en-US" sz="2000" dirty="0">
                <a:latin typeface="Times New Roman" pitchFamily="18" charset="0"/>
                <a:cs typeface="Times New Roman" pitchFamily="18" charset="0"/>
              </a:rPr>
              <a:t>The absolute loader is simple and efficient. But it has several potential disadvantages. </a:t>
            </a:r>
          </a:p>
          <a:p>
            <a:pPr>
              <a:buFont typeface="Wingdings" pitchFamily="2" charset="2"/>
              <a:buChar char="q"/>
            </a:pPr>
            <a:r>
              <a:rPr lang="en-US" sz="2000" dirty="0">
                <a:latin typeface="Times New Roman" pitchFamily="18" charset="0"/>
                <a:cs typeface="Times New Roman" pitchFamily="18" charset="0"/>
              </a:rPr>
              <a:t>One of the most obvious is the need for the programmer to specify the actual address at which it will be loaded into memory.</a:t>
            </a:r>
          </a:p>
          <a:p>
            <a:pPr lvl="2">
              <a:buFont typeface="Wingdings" pitchFamily="2" charset="2"/>
              <a:buChar char="q"/>
            </a:pPr>
            <a:r>
              <a:rPr lang="en-US" sz="2000" dirty="0">
                <a:latin typeface="Times New Roman" pitchFamily="18" charset="0"/>
                <a:cs typeface="Times New Roman" pitchFamily="18" charset="0"/>
              </a:rPr>
              <a:t> On a simple computer with a small memory the actual address at which the program will be loaded can be specified easily.</a:t>
            </a:r>
          </a:p>
          <a:p>
            <a:pPr lvl="2">
              <a:buFont typeface="Wingdings" pitchFamily="2" charset="2"/>
              <a:buChar char="q"/>
            </a:pPr>
            <a:r>
              <a:rPr lang="en-US" sz="2000" dirty="0">
                <a:latin typeface="Times New Roman" pitchFamily="18" charset="0"/>
                <a:cs typeface="Times New Roman" pitchFamily="18" charset="0"/>
              </a:rPr>
              <a:t> On a larger and more advanced machine, we often like to run several independent programs together, sharing memory between them. We do not know in advance where a program will be loaded. Hence we write relocatable programs instead of absolute ones.</a:t>
            </a:r>
          </a:p>
          <a:p>
            <a:pPr lvl="1">
              <a:buFont typeface="Wingdings" pitchFamily="2" charset="2"/>
              <a:buChar char="q"/>
            </a:pPr>
            <a:r>
              <a:rPr lang="en-US" sz="2000" dirty="0">
                <a:latin typeface="Times New Roman" pitchFamily="18" charset="0"/>
                <a:cs typeface="Times New Roman" pitchFamily="18" charset="0"/>
              </a:rPr>
              <a:t> Writing absolute programs also makes it difficult to use subroutine libraries efficiently. This could not be done effectively if all of the subroutines had </a:t>
            </a:r>
            <a:r>
              <a:rPr lang="en-US" sz="2000" dirty="0" err="1">
                <a:latin typeface="Times New Roman" pitchFamily="18" charset="0"/>
                <a:cs typeface="Times New Roman" pitchFamily="18" charset="0"/>
              </a:rPr>
              <a:t>preassigned</a:t>
            </a:r>
            <a:r>
              <a:rPr lang="en-US" sz="2000" dirty="0">
                <a:latin typeface="Times New Roman" pitchFamily="18" charset="0"/>
                <a:cs typeface="Times New Roman" pitchFamily="18" charset="0"/>
              </a:rPr>
              <a:t> absolute addresses.</a:t>
            </a:r>
          </a:p>
          <a:p>
            <a:pPr lvl="1"/>
            <a:endParaRPr lang="en-US" sz="2000" dirty="0">
              <a:latin typeface="Times New Roman" pitchFamily="18" charset="0"/>
              <a:cs typeface="Times New Roman"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sz="2000" dirty="0">
                <a:latin typeface="Times New Roman" pitchFamily="18" charset="0"/>
                <a:cs typeface="Times New Roman" pitchFamily="18" charset="0"/>
              </a:rPr>
              <a:t>The need for program relocation is an indirect consequence of the change to larger and more powerful computers. </a:t>
            </a:r>
          </a:p>
          <a:p>
            <a:r>
              <a:rPr lang="en-US" sz="2000" dirty="0">
                <a:latin typeface="Times New Roman" pitchFamily="18" charset="0"/>
                <a:cs typeface="Times New Roman" pitchFamily="18" charset="0"/>
              </a:rPr>
              <a:t>The way relocation is implemented in a loader is also dependent upon machine characteristics.</a:t>
            </a:r>
          </a:p>
          <a:p>
            <a:pPr>
              <a:buNone/>
            </a:pP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381000"/>
            <a:ext cx="7257288" cy="868362"/>
          </a:xfrm>
        </p:spPr>
        <p:txBody>
          <a:bodyPr/>
          <a:lstStyle/>
          <a:p>
            <a:r>
              <a:rPr lang="en-US" dirty="0">
                <a:latin typeface="Times New Roman" pitchFamily="18" charset="0"/>
                <a:cs typeface="Times New Roman" pitchFamily="18" charset="0"/>
              </a:rPr>
              <a:t>       4.2.1 Relocation</a:t>
            </a:r>
          </a:p>
        </p:txBody>
      </p:sp>
      <p:sp>
        <p:nvSpPr>
          <p:cNvPr id="3" name="Content Placeholder 2"/>
          <p:cNvSpPr>
            <a:spLocks noGrp="1"/>
          </p:cNvSpPr>
          <p:nvPr>
            <p:ph idx="1"/>
          </p:nvPr>
        </p:nvSpPr>
        <p:spPr>
          <a:xfrm>
            <a:off x="1219200" y="1295400"/>
            <a:ext cx="7498080" cy="4800600"/>
          </a:xfrm>
        </p:spPr>
        <p:txBody>
          <a:bodyPr>
            <a:normAutofit/>
          </a:bodyPr>
          <a:lstStyle/>
          <a:p>
            <a:r>
              <a:rPr lang="en-US" sz="2000" dirty="0">
                <a:latin typeface="Times New Roman" pitchFamily="18" charset="0"/>
                <a:cs typeface="Times New Roman" pitchFamily="18" charset="0"/>
              </a:rPr>
              <a:t>Loaders that allow for program relocation are called relocating loaders or relative loaders.</a:t>
            </a:r>
          </a:p>
          <a:p>
            <a:r>
              <a:rPr lang="en-US" sz="2000" b="1" dirty="0">
                <a:latin typeface="Times New Roman" pitchFamily="18" charset="0"/>
                <a:cs typeface="Times New Roman" pitchFamily="18" charset="0"/>
              </a:rPr>
              <a:t>Two methods for specifying relocation as part of the object program:</a:t>
            </a:r>
          </a:p>
          <a:p>
            <a:r>
              <a:rPr lang="en-US" sz="2000" b="1" dirty="0">
                <a:latin typeface="Times New Roman" pitchFamily="18" charset="0"/>
                <a:cs typeface="Times New Roman" pitchFamily="18" charset="0"/>
              </a:rPr>
              <a:t>The first method :</a:t>
            </a:r>
          </a:p>
          <a:p>
            <a:r>
              <a:rPr lang="en-US" sz="2000" dirty="0">
                <a:latin typeface="Times New Roman" pitchFamily="18" charset="0"/>
                <a:cs typeface="Times New Roman" pitchFamily="18" charset="0"/>
              </a:rPr>
              <a:t>A Modification is used to describe each part of the object code that must be changed when the program is relocated.</a:t>
            </a:r>
          </a:p>
          <a:p>
            <a:r>
              <a:rPr lang="en-US" sz="2000" dirty="0">
                <a:latin typeface="Times New Roman" pitchFamily="18" charset="0"/>
                <a:cs typeface="Times New Roman" pitchFamily="18" charset="0"/>
              </a:rPr>
              <a:t>Most of the instructions in this program use relative or immediate addressing.</a:t>
            </a:r>
          </a:p>
          <a:p>
            <a:r>
              <a:rPr lang="en-US" sz="2000" dirty="0">
                <a:latin typeface="Times New Roman" pitchFamily="18" charset="0"/>
                <a:cs typeface="Times New Roman" pitchFamily="18" charset="0"/>
              </a:rPr>
              <a:t>The only portions of the assembled program that contain actual addresses are the extended format instructions on lines 15, 35, and 65. Thus these are the only items whose values are affected by relocation .</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p:cNvPicPr>
            <a:picLocks noGrp="1" noChangeAspect="1" noChangeArrowheads="1"/>
          </p:cNvPicPr>
          <p:nvPr>
            <p:ph idx="1"/>
          </p:nvPr>
        </p:nvPicPr>
        <p:blipFill>
          <a:blip r:embed="rId2">
            <a:lum contrast="51000"/>
          </a:blip>
          <a:srcRect/>
          <a:stretch>
            <a:fillRect/>
          </a:stretch>
        </p:blipFill>
        <p:spPr bwMode="auto">
          <a:xfrm>
            <a:off x="1905000" y="286140"/>
            <a:ext cx="7924799" cy="6705600"/>
          </a:xfrm>
          <a:prstGeom prst="rect">
            <a:avLst/>
          </a:prstGeom>
          <a:noFill/>
          <a:ln w="9525">
            <a:noFill/>
            <a:miter lim="800000"/>
            <a:headEnd/>
            <a:tailEnd/>
          </a:ln>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50" name="Picture 2"/>
          <p:cNvPicPr>
            <a:picLocks noGrp="1" noChangeAspect="1" noChangeArrowheads="1"/>
          </p:cNvPicPr>
          <p:nvPr>
            <p:ph idx="1"/>
          </p:nvPr>
        </p:nvPicPr>
        <p:blipFill>
          <a:blip r:embed="rId2">
            <a:lum bright="12000" contrast="25000"/>
          </a:blip>
          <a:srcRect/>
          <a:stretch>
            <a:fillRect/>
          </a:stretch>
        </p:blipFill>
        <p:spPr bwMode="auto">
          <a:xfrm>
            <a:off x="1435100" y="2439616"/>
            <a:ext cx="7499350" cy="2816967"/>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sz="2000" dirty="0">
                <a:latin typeface="Times New Roman" pitchFamily="18" charset="0"/>
                <a:cs typeface="Times New Roman" pitchFamily="18" charset="0"/>
              </a:rPr>
              <a:t>Each Modification record specifies the starting address and length of the field whose value is to be altered.</a:t>
            </a:r>
          </a:p>
          <a:p>
            <a:r>
              <a:rPr lang="en-US" sz="2000" dirty="0">
                <a:latin typeface="Times New Roman" pitchFamily="18" charset="0"/>
                <a:cs typeface="Times New Roman" pitchFamily="18" charset="0"/>
              </a:rPr>
              <a:t>It then describes the modification to be performed.</a:t>
            </a:r>
          </a:p>
          <a:p>
            <a:r>
              <a:rPr lang="en-US" sz="2000" dirty="0">
                <a:latin typeface="Times New Roman" pitchFamily="18" charset="0"/>
                <a:cs typeface="Times New Roman" pitchFamily="18" charset="0"/>
              </a:rPr>
              <a:t> In this example, all modifications add the value of the symbol COPY, which represents the starting address of the program.</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838200"/>
            <a:ext cx="7866888" cy="5410200"/>
          </a:xfrm>
        </p:spPr>
        <p:txBody>
          <a:bodyPr>
            <a:normAutofit/>
          </a:bodyPr>
          <a:lstStyle/>
          <a:p>
            <a:r>
              <a:rPr lang="en-US" sz="2000" dirty="0">
                <a:latin typeface="Times New Roman" pitchFamily="18" charset="0"/>
                <a:cs typeface="Times New Roman" pitchFamily="18" charset="0"/>
              </a:rPr>
              <a:t>The Modification record is not well suited for use with all machine architectures.</a:t>
            </a:r>
          </a:p>
          <a:p>
            <a:r>
              <a:rPr lang="en-US" sz="2000" dirty="0">
                <a:latin typeface="Times New Roman" pitchFamily="18" charset="0"/>
                <a:cs typeface="Times New Roman" pitchFamily="18" charset="0"/>
              </a:rPr>
              <a:t>Consider, for example, the program in figure(standard SIC program) .This is a relocatable program written for standard version for SIC.</a:t>
            </a:r>
          </a:p>
          <a:p>
            <a:r>
              <a:rPr lang="en-US" sz="2000" dirty="0">
                <a:latin typeface="Times New Roman" pitchFamily="18" charset="0"/>
                <a:cs typeface="Times New Roman" pitchFamily="18" charset="0"/>
              </a:rPr>
              <a:t>The standard SIC machine does not use relative addressing.</a:t>
            </a:r>
          </a:p>
          <a:p>
            <a:r>
              <a:rPr lang="en-US" sz="2000" dirty="0">
                <a:latin typeface="Times New Roman" pitchFamily="18" charset="0"/>
                <a:cs typeface="Times New Roman" pitchFamily="18" charset="0"/>
              </a:rPr>
              <a:t>In this program the addresses in all the instructions except RSUB must modified when the program is relocated. This would require 31 Modification records which results in an object program more than twice as large as the one in SIC/XE object program.</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074" name="Picture 2"/>
          <p:cNvPicPr>
            <a:picLocks noGrp="1" noChangeAspect="1" noChangeArrowheads="1"/>
          </p:cNvPicPr>
          <p:nvPr>
            <p:ph idx="1"/>
          </p:nvPr>
        </p:nvPicPr>
        <p:blipFill>
          <a:blip r:embed="rId2">
            <a:lum bright="-1000" contrast="59000"/>
          </a:blip>
          <a:srcRect/>
          <a:stretch>
            <a:fillRect/>
          </a:stretch>
        </p:blipFill>
        <p:spPr bwMode="auto">
          <a:xfrm>
            <a:off x="990600" y="0"/>
            <a:ext cx="7848599" cy="6858000"/>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pPr>
              <a:lnSpc>
                <a:spcPct val="150000"/>
              </a:lnSpc>
            </a:pPr>
            <a:r>
              <a:rPr lang="en-US" dirty="0"/>
              <a:t>Only loading:- Absolute loader</a:t>
            </a:r>
          </a:p>
          <a:p>
            <a:pPr>
              <a:lnSpc>
                <a:spcPct val="150000"/>
              </a:lnSpc>
            </a:pPr>
            <a:r>
              <a:rPr lang="en-US" dirty="0"/>
              <a:t>loading   + relocation:- relocating loader</a:t>
            </a:r>
          </a:p>
          <a:p>
            <a:pPr>
              <a:lnSpc>
                <a:spcPct val="150000"/>
              </a:lnSpc>
            </a:pPr>
            <a:r>
              <a:rPr lang="en-US" dirty="0"/>
              <a:t>Loading + relocation +linking :-linking loader</a:t>
            </a:r>
          </a:p>
          <a:p>
            <a:pPr>
              <a:lnSpc>
                <a:spcPct val="150000"/>
              </a:lnSpc>
            </a:pPr>
            <a:r>
              <a:rPr lang="en-US" dirty="0"/>
              <a:t>Linking only:- linker</a:t>
            </a:r>
            <a:endParaRPr lang="en-IN" dirty="0"/>
          </a:p>
        </p:txBody>
      </p:sp>
    </p:spTree>
    <p:extLst>
      <p:ext uri="{BB962C8B-B14F-4D97-AF65-F5344CB8AC3E}">
        <p14:creationId xmlns:p14="http://schemas.microsoft.com/office/powerpoint/2010/main" val="28395568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228600"/>
            <a:ext cx="7866888" cy="6400800"/>
          </a:xfrm>
        </p:spPr>
        <p:txBody>
          <a:bodyPr>
            <a:noAutofit/>
          </a:bodyPr>
          <a:lstStyle/>
          <a:p>
            <a:pPr>
              <a:buNone/>
            </a:pPr>
            <a:r>
              <a:rPr lang="en-US" sz="2000" b="1" dirty="0">
                <a:latin typeface="Times New Roman" pitchFamily="18" charset="0"/>
                <a:cs typeface="Times New Roman" pitchFamily="18" charset="0"/>
              </a:rPr>
              <a:t>The second method :</a:t>
            </a:r>
          </a:p>
          <a:p>
            <a:r>
              <a:rPr lang="en-US" sz="2000" dirty="0">
                <a:latin typeface="Times New Roman" pitchFamily="18" charset="0"/>
                <a:cs typeface="Times New Roman" pitchFamily="18" charset="0"/>
              </a:rPr>
              <a:t>In the case of a machine that primarily uses direct addressing(SIC) and has a fixed instruction format, relocation is specified using a different technique.</a:t>
            </a:r>
          </a:p>
          <a:p>
            <a:r>
              <a:rPr lang="en-US" sz="2000" dirty="0">
                <a:latin typeface="Times New Roman" pitchFamily="18" charset="0"/>
                <a:cs typeface="Times New Roman" pitchFamily="18" charset="0"/>
              </a:rPr>
              <a:t>There are no Modification records.</a:t>
            </a:r>
          </a:p>
          <a:p>
            <a:r>
              <a:rPr lang="en-US" sz="2000" dirty="0">
                <a:latin typeface="Times New Roman" pitchFamily="18" charset="0"/>
                <a:cs typeface="Times New Roman" pitchFamily="18" charset="0"/>
              </a:rPr>
              <a:t>The Text records are the same as before except that there is </a:t>
            </a:r>
            <a:r>
              <a:rPr lang="en-US" sz="2000" b="1" dirty="0">
                <a:latin typeface="Times New Roman" pitchFamily="18" charset="0"/>
                <a:cs typeface="Times New Roman" pitchFamily="18" charset="0"/>
              </a:rPr>
              <a:t>a relocation bit associated with each word of object code.</a:t>
            </a:r>
          </a:p>
          <a:p>
            <a:r>
              <a:rPr lang="en-US" sz="2000" dirty="0">
                <a:latin typeface="Times New Roman" pitchFamily="18" charset="0"/>
                <a:cs typeface="Times New Roman" pitchFamily="18" charset="0"/>
              </a:rPr>
              <a:t>Since all SIC instructions occupy one word, this means that there is one relocation bit for each possible instruction.</a:t>
            </a:r>
          </a:p>
          <a:p>
            <a:r>
              <a:rPr lang="en-US" sz="2000" dirty="0">
                <a:latin typeface="Times New Roman" pitchFamily="18" charset="0"/>
                <a:cs typeface="Times New Roman" pitchFamily="18" charset="0"/>
              </a:rPr>
              <a:t>The relocation bits are gathered together into a </a:t>
            </a:r>
            <a:r>
              <a:rPr lang="en-US" sz="2000" b="1" dirty="0">
                <a:latin typeface="Times New Roman" pitchFamily="18" charset="0"/>
                <a:cs typeface="Times New Roman" pitchFamily="18" charset="0"/>
              </a:rPr>
              <a:t>bit mask </a:t>
            </a:r>
            <a:r>
              <a:rPr lang="en-US" sz="2000" dirty="0">
                <a:latin typeface="Times New Roman" pitchFamily="18" charset="0"/>
                <a:cs typeface="Times New Roman" pitchFamily="18" charset="0"/>
              </a:rPr>
              <a:t>following the length indicator in each Text record. In Figure this mask is represented (in character form) as three hexadecimal digits.</a:t>
            </a:r>
          </a:p>
          <a:p>
            <a:r>
              <a:rPr lang="en-US" sz="2000" dirty="0">
                <a:latin typeface="Times New Roman" pitchFamily="18" charset="0"/>
                <a:cs typeface="Times New Roman" pitchFamily="18" charset="0"/>
              </a:rPr>
              <a:t>If the relocation bit corresponding to a word of object code is set to 1, the program’s starting address is to be added to this word when the program is relocated. A bit value of 0 indicates that no modification is necessary.</a:t>
            </a:r>
          </a:p>
          <a:p>
            <a:r>
              <a:rPr lang="en-US" sz="2000" dirty="0">
                <a:latin typeface="Times New Roman" pitchFamily="18" charset="0"/>
                <a:cs typeface="Times New Roman" pitchFamily="18" charset="0"/>
              </a:rPr>
              <a:t> If a Text record contains fewer than 12 words of object code, the bits corresponding to unused words are set to 0.</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098" name="Picture 2"/>
          <p:cNvPicPr>
            <a:picLocks noGrp="1" noChangeAspect="1" noChangeArrowheads="1"/>
          </p:cNvPicPr>
          <p:nvPr>
            <p:ph idx="1"/>
          </p:nvPr>
        </p:nvPicPr>
        <p:blipFill>
          <a:blip r:embed="rId2">
            <a:lum bright="7000" contrast="35000"/>
          </a:blip>
          <a:srcRect/>
          <a:stretch>
            <a:fillRect/>
          </a:stretch>
        </p:blipFill>
        <p:spPr bwMode="auto">
          <a:xfrm>
            <a:off x="1066800" y="2133600"/>
            <a:ext cx="7867650" cy="2892713"/>
          </a:xfrm>
          <a:prstGeom prst="rect">
            <a:avLst/>
          </a:prstGeom>
          <a:noFill/>
          <a:ln w="9525">
            <a:noFill/>
            <a:miter lim="800000"/>
            <a:headEnd/>
            <a:tailEnd/>
          </a:ln>
          <a:effec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sz="2000" dirty="0">
                <a:latin typeface="Times New Roman" pitchFamily="18" charset="0"/>
                <a:cs typeface="Times New Roman" pitchFamily="18" charset="0"/>
              </a:rPr>
              <a:t>For example, the bit mask FFC (representing the bit string 111111111100) in the first Text record specifies that all 10 words of object code are to be modified during relocation.</a:t>
            </a:r>
          </a:p>
          <a:p>
            <a:pPr>
              <a:buNone/>
            </a:pPr>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   4.2.2 Program Linking</a:t>
            </a:r>
          </a:p>
        </p:txBody>
      </p:sp>
      <p:sp>
        <p:nvSpPr>
          <p:cNvPr id="3" name="Content Placeholder 2"/>
          <p:cNvSpPr>
            <a:spLocks noGrp="1"/>
          </p:cNvSpPr>
          <p:nvPr>
            <p:ph idx="1"/>
          </p:nvPr>
        </p:nvSpPr>
        <p:spPr/>
        <p:txBody>
          <a:bodyPr>
            <a:normAutofit/>
          </a:bodyPr>
          <a:lstStyle/>
          <a:p>
            <a:r>
              <a:rPr lang="en-US" sz="2000" dirty="0">
                <a:latin typeface="Times New Roman" pitchFamily="18" charset="0"/>
                <a:cs typeface="Times New Roman" pitchFamily="18" charset="0"/>
              </a:rPr>
              <a:t>Consider the three (separately assembled) programs in the figure, each of which consists of a single control section.</a:t>
            </a:r>
          </a:p>
          <a:p>
            <a:endParaRPr lang="en-US" sz="2000" dirty="0">
              <a:latin typeface="Times New Roman" pitchFamily="18" charset="0"/>
              <a:cs typeface="Times New Roman" pitchFamily="18"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122" name="Picture 2"/>
          <p:cNvPicPr>
            <a:picLocks noGrp="1" noChangeAspect="1" noChangeArrowheads="1"/>
          </p:cNvPicPr>
          <p:nvPr>
            <p:ph idx="1"/>
          </p:nvPr>
        </p:nvPicPr>
        <p:blipFill>
          <a:blip r:embed="rId2">
            <a:lum bright="-3000" contrast="61000"/>
          </a:blip>
          <a:srcRect/>
          <a:stretch>
            <a:fillRect/>
          </a:stretch>
        </p:blipFill>
        <p:spPr bwMode="auto">
          <a:xfrm>
            <a:off x="1219200" y="685800"/>
            <a:ext cx="7609041" cy="5562600"/>
          </a:xfrm>
          <a:prstGeom prst="rect">
            <a:avLst/>
          </a:prstGeom>
          <a:noFill/>
          <a:ln w="9525">
            <a:noFill/>
            <a:miter lim="800000"/>
            <a:headEnd/>
            <a:tailEnd/>
          </a:ln>
          <a:effec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146" name="Picture 2"/>
          <p:cNvPicPr>
            <a:picLocks noGrp="1" noChangeAspect="1" noChangeArrowheads="1"/>
          </p:cNvPicPr>
          <p:nvPr>
            <p:ph idx="1"/>
          </p:nvPr>
        </p:nvPicPr>
        <p:blipFill>
          <a:blip r:embed="rId2">
            <a:lum bright="-5000" contrast="57000"/>
          </a:blip>
          <a:srcRect/>
          <a:stretch>
            <a:fillRect/>
          </a:stretch>
        </p:blipFill>
        <p:spPr bwMode="auto">
          <a:xfrm>
            <a:off x="1219200" y="762000"/>
            <a:ext cx="7467600" cy="5486400"/>
          </a:xfrm>
          <a:prstGeom prst="rect">
            <a:avLst/>
          </a:prstGeom>
          <a:noFill/>
          <a:ln w="9525">
            <a:noFill/>
            <a:miter lim="800000"/>
            <a:headEnd/>
            <a:tailEnd/>
          </a:ln>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170" name="Picture 2"/>
          <p:cNvPicPr>
            <a:picLocks noGrp="1" noChangeAspect="1" noChangeArrowheads="1"/>
          </p:cNvPicPr>
          <p:nvPr>
            <p:ph idx="1"/>
          </p:nvPr>
        </p:nvPicPr>
        <p:blipFill>
          <a:blip r:embed="rId2">
            <a:lum bright="11000" contrast="42000"/>
          </a:blip>
          <a:srcRect/>
          <a:stretch>
            <a:fillRect/>
          </a:stretch>
        </p:blipFill>
        <p:spPr bwMode="auto">
          <a:xfrm>
            <a:off x="1143000" y="457200"/>
            <a:ext cx="7391399" cy="5791200"/>
          </a:xfrm>
          <a:prstGeom prst="rect">
            <a:avLst/>
          </a:prstGeom>
          <a:noFill/>
          <a:ln w="9525">
            <a:noFill/>
            <a:miter lim="800000"/>
            <a:headEnd/>
            <a:tailEnd/>
          </a:ln>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457200"/>
            <a:ext cx="7866888" cy="5791200"/>
          </a:xfrm>
        </p:spPr>
        <p:txBody>
          <a:bodyPr>
            <a:normAutofit/>
          </a:bodyPr>
          <a:lstStyle/>
          <a:p>
            <a:r>
              <a:rPr lang="en-US" sz="2000" dirty="0">
                <a:latin typeface="Times New Roman" pitchFamily="18" charset="0"/>
                <a:cs typeface="Times New Roman" pitchFamily="18" charset="0"/>
              </a:rPr>
              <a:t>Consider first the reference marked REF1.</a:t>
            </a:r>
          </a:p>
          <a:p>
            <a:r>
              <a:rPr lang="en-US" sz="2000" dirty="0">
                <a:latin typeface="Times New Roman" pitchFamily="18" charset="0"/>
                <a:cs typeface="Times New Roman" pitchFamily="18" charset="0"/>
              </a:rPr>
              <a:t>For the first program (PROGA), REF1 is simply a reference to a label within the program.</a:t>
            </a:r>
          </a:p>
          <a:p>
            <a:r>
              <a:rPr lang="en-US" sz="2000" dirty="0">
                <a:latin typeface="Times New Roman" pitchFamily="18" charset="0"/>
                <a:cs typeface="Times New Roman" pitchFamily="18" charset="0"/>
              </a:rPr>
              <a:t>It is assembled in the usual way as a PC relative instruction.</a:t>
            </a:r>
          </a:p>
          <a:p>
            <a:r>
              <a:rPr lang="en-US" sz="2000" dirty="0">
                <a:latin typeface="Times New Roman" pitchFamily="18" charset="0"/>
                <a:cs typeface="Times New Roman" pitchFamily="18" charset="0"/>
              </a:rPr>
              <a:t>No modification for relocation or linking is necessary.</a:t>
            </a:r>
          </a:p>
          <a:p>
            <a:r>
              <a:rPr lang="en-US" sz="2000" dirty="0">
                <a:latin typeface="Times New Roman" pitchFamily="18" charset="0"/>
                <a:cs typeface="Times New Roman" pitchFamily="18" charset="0"/>
              </a:rPr>
              <a:t>In PROGB, the same operand refers to an external symbol.</a:t>
            </a:r>
          </a:p>
          <a:p>
            <a:r>
              <a:rPr lang="en-US" sz="2000" dirty="0">
                <a:latin typeface="Times New Roman" pitchFamily="18" charset="0"/>
                <a:cs typeface="Times New Roman" pitchFamily="18" charset="0"/>
              </a:rPr>
              <a:t>The assembler uses an extended-format instruction with address field set to 00000.</a:t>
            </a:r>
          </a:p>
          <a:p>
            <a:r>
              <a:rPr lang="en-US" sz="2000" dirty="0">
                <a:latin typeface="Times New Roman" pitchFamily="18" charset="0"/>
                <a:cs typeface="Times New Roman" pitchFamily="18" charset="0"/>
              </a:rPr>
              <a:t>The object program for PROGB contains a Modification record instructing the loader to add the value of the symbol LISTA to this address field when the program is linked.</a:t>
            </a:r>
          </a:p>
          <a:p>
            <a:r>
              <a:rPr lang="en-US" sz="2000" dirty="0">
                <a:latin typeface="Times New Roman" pitchFamily="18" charset="0"/>
                <a:cs typeface="Times New Roman" pitchFamily="18" charset="0"/>
              </a:rPr>
              <a:t>For PROGC, REF1 is handled in exactly the same way.</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194" name="Picture 2"/>
          <p:cNvPicPr>
            <a:picLocks noGrp="1" noChangeAspect="1" noChangeArrowheads="1"/>
          </p:cNvPicPr>
          <p:nvPr>
            <p:ph idx="1"/>
          </p:nvPr>
        </p:nvPicPr>
        <p:blipFill>
          <a:blip r:embed="rId2">
            <a:lum bright="17000" contrast="30000"/>
          </a:blip>
          <a:srcRect/>
          <a:stretch>
            <a:fillRect/>
          </a:stretch>
        </p:blipFill>
        <p:spPr bwMode="auto">
          <a:xfrm>
            <a:off x="1752600" y="838200"/>
            <a:ext cx="5737225" cy="5095875"/>
          </a:xfrm>
          <a:prstGeom prst="rect">
            <a:avLst/>
          </a:prstGeom>
          <a:noFill/>
          <a:ln w="9525">
            <a:noFill/>
            <a:miter lim="800000"/>
            <a:headEnd/>
            <a:tailEnd/>
          </a:ln>
          <a:effec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9218" name="Picture 2"/>
          <p:cNvPicPr>
            <a:picLocks noGrp="1" noChangeAspect="1" noChangeArrowheads="1"/>
          </p:cNvPicPr>
          <p:nvPr>
            <p:ph idx="1"/>
          </p:nvPr>
        </p:nvPicPr>
        <p:blipFill>
          <a:blip r:embed="rId2">
            <a:lum bright="18000" contrast="19000"/>
          </a:blip>
          <a:srcRect/>
          <a:stretch>
            <a:fillRect/>
          </a:stretch>
        </p:blipFill>
        <p:spPr bwMode="auto">
          <a:xfrm>
            <a:off x="1905000" y="685800"/>
            <a:ext cx="6324600" cy="5562600"/>
          </a:xfrm>
          <a:prstGeom prst="rect">
            <a:avLst/>
          </a:prstGeom>
          <a:noFill/>
          <a:ln w="9525">
            <a:noFill/>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Times New Roman" pitchFamily="18" charset="0"/>
                <a:cs typeface="Times New Roman" pitchFamily="18" charset="0"/>
              </a:rPr>
              <a:t>4.1 BASIC LOADER FUNCTIONS</a:t>
            </a:r>
          </a:p>
        </p:txBody>
      </p:sp>
      <p:sp>
        <p:nvSpPr>
          <p:cNvPr id="3" name="Content Placeholder 2"/>
          <p:cNvSpPr>
            <a:spLocks noGrp="1"/>
          </p:cNvSpPr>
          <p:nvPr>
            <p:ph idx="1"/>
          </p:nvPr>
        </p:nvSpPr>
        <p:spPr/>
        <p:txBody>
          <a:bodyPr>
            <a:normAutofit/>
          </a:bodyPr>
          <a:lstStyle/>
          <a:p>
            <a:pPr>
              <a:buNone/>
            </a:pPr>
            <a:r>
              <a:rPr lang="en-US" sz="2000" dirty="0">
                <a:latin typeface="Times New Roman" pitchFamily="18" charset="0"/>
                <a:cs typeface="Times New Roman" pitchFamily="18" charset="0"/>
              </a:rPr>
              <a:t>Fundamental functions of a loader:</a:t>
            </a:r>
          </a:p>
          <a:p>
            <a:pPr>
              <a:buNone/>
            </a:pPr>
            <a:endParaRPr lang="en-US" sz="2000" dirty="0">
              <a:latin typeface="Times New Roman" pitchFamily="18" charset="0"/>
              <a:cs typeface="Times New Roman" pitchFamily="18" charset="0"/>
            </a:endParaRPr>
          </a:p>
          <a:p>
            <a:pPr>
              <a:buNone/>
            </a:pPr>
            <a:r>
              <a:rPr lang="en-US" sz="2000" dirty="0">
                <a:latin typeface="Times New Roman" pitchFamily="18" charset="0"/>
                <a:cs typeface="Times New Roman" pitchFamily="18" charset="0"/>
              </a:rPr>
              <a:t>1. Bringing an object program into memory.</a:t>
            </a:r>
          </a:p>
          <a:p>
            <a:pPr>
              <a:buNone/>
            </a:pPr>
            <a:r>
              <a:rPr lang="en-US" sz="2000" dirty="0">
                <a:latin typeface="Times New Roman" pitchFamily="18" charset="0"/>
                <a:cs typeface="Times New Roman" pitchFamily="18" charset="0"/>
              </a:rPr>
              <a:t>2. Starting its execution.</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42" name="Picture 2"/>
          <p:cNvPicPr>
            <a:picLocks noGrp="1" noChangeAspect="1" noChangeArrowheads="1"/>
          </p:cNvPicPr>
          <p:nvPr>
            <p:ph idx="1"/>
          </p:nvPr>
        </p:nvPicPr>
        <p:blipFill>
          <a:blip r:embed="rId2">
            <a:lum bright="21000" contrast="26000"/>
          </a:blip>
          <a:srcRect/>
          <a:stretch>
            <a:fillRect/>
          </a:stretch>
        </p:blipFill>
        <p:spPr bwMode="auto">
          <a:xfrm>
            <a:off x="1600200" y="457200"/>
            <a:ext cx="6324600" cy="5638800"/>
          </a:xfrm>
          <a:prstGeom prst="rect">
            <a:avLst/>
          </a:prstGeom>
          <a:noFill/>
          <a:ln w="9525">
            <a:noFill/>
            <a:miter lim="800000"/>
            <a:headEnd/>
            <a:tailEnd/>
          </a:ln>
          <a:effec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381000"/>
            <a:ext cx="7866888" cy="5867400"/>
          </a:xfrm>
        </p:spPr>
        <p:txBody>
          <a:bodyPr>
            <a:noAutofit/>
          </a:bodyPr>
          <a:lstStyle/>
          <a:p>
            <a:r>
              <a:rPr lang="en-US" sz="2000" dirty="0">
                <a:latin typeface="Times New Roman" pitchFamily="18" charset="0"/>
                <a:cs typeface="Times New Roman" pitchFamily="18" charset="0"/>
              </a:rPr>
              <a:t>The reference marked </a:t>
            </a:r>
            <a:r>
              <a:rPr lang="en-US" sz="2000" b="1" dirty="0">
                <a:latin typeface="Times New Roman" pitchFamily="18" charset="0"/>
                <a:cs typeface="Times New Roman" pitchFamily="18" charset="0"/>
              </a:rPr>
              <a:t>REF2</a:t>
            </a:r>
            <a:r>
              <a:rPr lang="en-US" sz="2000" dirty="0">
                <a:latin typeface="Times New Roman" pitchFamily="18" charset="0"/>
                <a:cs typeface="Times New Roman" pitchFamily="18" charset="0"/>
              </a:rPr>
              <a:t> is processed in a similar manner.</a:t>
            </a:r>
          </a:p>
          <a:p>
            <a:r>
              <a:rPr lang="en-US" sz="2000" b="1" dirty="0">
                <a:latin typeface="Times New Roman" pitchFamily="18" charset="0"/>
                <a:cs typeface="Times New Roman" pitchFamily="18" charset="0"/>
              </a:rPr>
              <a:t>REF3</a:t>
            </a:r>
            <a:r>
              <a:rPr lang="en-US" sz="2000" dirty="0">
                <a:latin typeface="Times New Roman" pitchFamily="18" charset="0"/>
                <a:cs typeface="Times New Roman" pitchFamily="18" charset="0"/>
              </a:rPr>
              <a:t> is an </a:t>
            </a:r>
            <a:r>
              <a:rPr lang="en-US" sz="2000" b="1" dirty="0">
                <a:latin typeface="Times New Roman" pitchFamily="18" charset="0"/>
                <a:cs typeface="Times New Roman" pitchFamily="18" charset="0"/>
              </a:rPr>
              <a:t>immediate operand </a:t>
            </a:r>
            <a:r>
              <a:rPr lang="en-US" sz="2000" dirty="0">
                <a:latin typeface="Times New Roman" pitchFamily="18" charset="0"/>
                <a:cs typeface="Times New Roman" pitchFamily="18" charset="0"/>
              </a:rPr>
              <a:t>whose value is to be the difference between ENDA and LISTA (that is, the length of the list in bytes).</a:t>
            </a:r>
          </a:p>
          <a:p>
            <a:r>
              <a:rPr lang="en-US" sz="2000" dirty="0">
                <a:latin typeface="Times New Roman" pitchFamily="18" charset="0"/>
                <a:cs typeface="Times New Roman" pitchFamily="18" charset="0"/>
              </a:rPr>
              <a:t>In PROGA, the assembler has all of the information necessary to compute this value. </a:t>
            </a:r>
          </a:p>
          <a:p>
            <a:r>
              <a:rPr lang="en-US" sz="2000" dirty="0">
                <a:latin typeface="Times New Roman" pitchFamily="18" charset="0"/>
                <a:cs typeface="Times New Roman" pitchFamily="18" charset="0"/>
              </a:rPr>
              <a:t>During the assembly of PROGB (and PROGC), the values of the labels are unknown.</a:t>
            </a:r>
          </a:p>
          <a:p>
            <a:r>
              <a:rPr lang="en-US" sz="2000" dirty="0">
                <a:latin typeface="Times New Roman" pitchFamily="18" charset="0"/>
                <a:cs typeface="Times New Roman" pitchFamily="18" charset="0"/>
              </a:rPr>
              <a:t>In these programs, the expression must be assembled as an external reference (with two Modification records) even though the final result will be an absolute value independent of the locations at which the programs are loaded.</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762000"/>
            <a:ext cx="7866888" cy="5486400"/>
          </a:xfrm>
        </p:spPr>
        <p:txBody>
          <a:bodyPr>
            <a:normAutofit lnSpcReduction="10000"/>
          </a:bodyPr>
          <a:lstStyle/>
          <a:p>
            <a:r>
              <a:rPr lang="en-US" sz="2200" b="1" dirty="0">
                <a:latin typeface="Times New Roman" pitchFamily="18" charset="0"/>
                <a:cs typeface="Times New Roman" pitchFamily="18" charset="0"/>
              </a:rPr>
              <a:t>Consider REF4.</a:t>
            </a:r>
          </a:p>
          <a:p>
            <a:r>
              <a:rPr lang="en-US" sz="2200" dirty="0">
                <a:latin typeface="Times New Roman" pitchFamily="18" charset="0"/>
                <a:cs typeface="Times New Roman" pitchFamily="18" charset="0"/>
              </a:rPr>
              <a:t>The assembler for PROGA can evaluate all of the expression in REF4 except for the value of LISTC. This results in an initial value of ‘000014’H and one Modification record.</a:t>
            </a:r>
          </a:p>
          <a:p>
            <a:r>
              <a:rPr lang="en-US" sz="2200" dirty="0">
                <a:latin typeface="Times New Roman" pitchFamily="18" charset="0"/>
                <a:cs typeface="Times New Roman" pitchFamily="18" charset="0"/>
              </a:rPr>
              <a:t>The same expression in PROGB contains no terms that can be evaluated by the assembler. The object code therefore contains an initial value of 000000 and three Modification records.</a:t>
            </a:r>
          </a:p>
          <a:p>
            <a:r>
              <a:rPr lang="en-US" sz="2200" dirty="0">
                <a:latin typeface="Times New Roman" pitchFamily="18" charset="0"/>
                <a:cs typeface="Times New Roman" pitchFamily="18" charset="0"/>
              </a:rPr>
              <a:t>For PROGC, the assembler can supply the value of LISTC relative to the beginning of the program (but not the actual address, which is not known until the program is loaded).</a:t>
            </a:r>
          </a:p>
          <a:p>
            <a:r>
              <a:rPr lang="en-US" sz="2200" dirty="0">
                <a:latin typeface="Times New Roman" pitchFamily="18" charset="0"/>
                <a:cs typeface="Times New Roman" pitchFamily="18" charset="0"/>
              </a:rPr>
              <a:t>The initial value of this data word contains the relative address of LISTC (‘000030’H). </a:t>
            </a:r>
          </a:p>
          <a:p>
            <a:r>
              <a:rPr lang="en-US" sz="2200" dirty="0">
                <a:latin typeface="Times New Roman" pitchFamily="18" charset="0"/>
                <a:cs typeface="Times New Roman" pitchFamily="18" charset="0"/>
              </a:rPr>
              <a:t>Modification records instruct the loader to add the beginning address of the program (i.e., the value of PROGC), to add the value of ENDA, and to subtract the value of LISTA.</a:t>
            </a:r>
          </a:p>
          <a:p>
            <a:pPr>
              <a:buNone/>
            </a:pPr>
            <a:endParaRPr 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sz="2000" dirty="0">
                <a:latin typeface="Times New Roman" pitchFamily="18" charset="0"/>
                <a:cs typeface="Times New Roman" pitchFamily="18" charset="0"/>
              </a:rPr>
              <a:t>PROGA has been loaded starting at address 4000, with PROGB and PROGC immediately following.</a:t>
            </a:r>
          </a:p>
          <a:p>
            <a:r>
              <a:rPr lang="en-US" sz="2000" dirty="0">
                <a:latin typeface="Times New Roman" pitchFamily="18" charset="0"/>
                <a:cs typeface="Times New Roman" pitchFamily="18" charset="0"/>
              </a:rPr>
              <a:t>For example, the value for reference REF4 in PROGA is located at address 4054 (the beginning address of PROGA plus 0054).</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71415467"/>
              </p:ext>
            </p:extLst>
          </p:nvPr>
        </p:nvGraphicFramePr>
        <p:xfrm>
          <a:off x="1435100" y="1447800"/>
          <a:ext cx="7499352" cy="1752600"/>
        </p:xfrm>
        <a:graphic>
          <a:graphicData uri="http://schemas.openxmlformats.org/drawingml/2006/table">
            <a:tbl>
              <a:tblPr firstRow="1" bandRow="1">
                <a:tableStyleId>{5C22544A-7EE6-4342-B048-85BDC9FD1C3A}</a:tableStyleId>
              </a:tblPr>
              <a:tblGrid>
                <a:gridCol w="1874838">
                  <a:extLst>
                    <a:ext uri="{9D8B030D-6E8A-4147-A177-3AD203B41FA5}">
                      <a16:colId xmlns:a16="http://schemas.microsoft.com/office/drawing/2014/main" val="20000"/>
                    </a:ext>
                  </a:extLst>
                </a:gridCol>
                <a:gridCol w="1874838">
                  <a:extLst>
                    <a:ext uri="{9D8B030D-6E8A-4147-A177-3AD203B41FA5}">
                      <a16:colId xmlns:a16="http://schemas.microsoft.com/office/drawing/2014/main" val="20001"/>
                    </a:ext>
                  </a:extLst>
                </a:gridCol>
                <a:gridCol w="1874838">
                  <a:extLst>
                    <a:ext uri="{9D8B030D-6E8A-4147-A177-3AD203B41FA5}">
                      <a16:colId xmlns:a16="http://schemas.microsoft.com/office/drawing/2014/main" val="20002"/>
                    </a:ext>
                  </a:extLst>
                </a:gridCol>
                <a:gridCol w="1874838">
                  <a:extLst>
                    <a:ext uri="{9D8B030D-6E8A-4147-A177-3AD203B41FA5}">
                      <a16:colId xmlns:a16="http://schemas.microsoft.com/office/drawing/2014/main" val="20003"/>
                    </a:ext>
                  </a:extLst>
                </a:gridCol>
              </a:tblGrid>
              <a:tr h="370840">
                <a:tc>
                  <a:txBody>
                    <a:bodyPr/>
                    <a:lstStyle/>
                    <a:p>
                      <a:endParaRPr lang="en-IN" dirty="0"/>
                    </a:p>
                  </a:txBody>
                  <a:tcPr/>
                </a:tc>
                <a:tc>
                  <a:txBody>
                    <a:bodyPr/>
                    <a:lstStyle/>
                    <a:p>
                      <a:r>
                        <a:rPr lang="en-US" dirty="0"/>
                        <a:t>Starting address</a:t>
                      </a:r>
                      <a:endParaRPr lang="en-IN" dirty="0"/>
                    </a:p>
                  </a:txBody>
                  <a:tcPr/>
                </a:tc>
                <a:tc>
                  <a:txBody>
                    <a:bodyPr/>
                    <a:lstStyle/>
                    <a:p>
                      <a:r>
                        <a:rPr lang="en-US" dirty="0" err="1"/>
                        <a:t>Pgm</a:t>
                      </a:r>
                      <a:r>
                        <a:rPr lang="en-US" dirty="0"/>
                        <a:t> length</a:t>
                      </a:r>
                      <a:endParaRPr lang="en-IN" dirty="0"/>
                    </a:p>
                  </a:txBody>
                  <a:tcPr/>
                </a:tc>
                <a:tc>
                  <a:txBody>
                    <a:bodyPr/>
                    <a:lstStyle/>
                    <a:p>
                      <a:r>
                        <a:rPr lang="en-US" dirty="0"/>
                        <a:t>Ending address</a:t>
                      </a:r>
                      <a:endParaRPr lang="en-IN" dirty="0"/>
                    </a:p>
                  </a:txBody>
                  <a:tcPr/>
                </a:tc>
                <a:extLst>
                  <a:ext uri="{0D108BD9-81ED-4DB2-BD59-A6C34878D82A}">
                    <a16:rowId xmlns:a16="http://schemas.microsoft.com/office/drawing/2014/main" val="10000"/>
                  </a:ext>
                </a:extLst>
              </a:tr>
              <a:tr h="370840">
                <a:tc>
                  <a:txBody>
                    <a:bodyPr/>
                    <a:lstStyle/>
                    <a:p>
                      <a:r>
                        <a:rPr lang="en-US" dirty="0"/>
                        <a:t>PGM A</a:t>
                      </a:r>
                      <a:endParaRPr lang="en-IN" dirty="0"/>
                    </a:p>
                  </a:txBody>
                  <a:tcPr/>
                </a:tc>
                <a:tc>
                  <a:txBody>
                    <a:bodyPr/>
                    <a:lstStyle/>
                    <a:p>
                      <a:r>
                        <a:rPr lang="en-US" dirty="0"/>
                        <a:t>4000</a:t>
                      </a:r>
                      <a:endParaRPr lang="en-IN" dirty="0"/>
                    </a:p>
                  </a:txBody>
                  <a:tcPr/>
                </a:tc>
                <a:tc>
                  <a:txBody>
                    <a:bodyPr/>
                    <a:lstStyle/>
                    <a:p>
                      <a:r>
                        <a:rPr lang="en-US" dirty="0"/>
                        <a:t>0063</a:t>
                      </a:r>
                      <a:endParaRPr lang="en-IN" dirty="0"/>
                    </a:p>
                  </a:txBody>
                  <a:tcPr/>
                </a:tc>
                <a:tc>
                  <a:txBody>
                    <a:bodyPr/>
                    <a:lstStyle/>
                    <a:p>
                      <a:r>
                        <a:rPr lang="en-US" dirty="0"/>
                        <a:t>4062</a:t>
                      </a:r>
                      <a:endParaRPr lang="en-IN" dirty="0"/>
                    </a:p>
                  </a:txBody>
                  <a:tcPr/>
                </a:tc>
                <a:extLst>
                  <a:ext uri="{0D108BD9-81ED-4DB2-BD59-A6C34878D82A}">
                    <a16:rowId xmlns:a16="http://schemas.microsoft.com/office/drawing/2014/main" val="10001"/>
                  </a:ext>
                </a:extLst>
              </a:tr>
              <a:tr h="370840">
                <a:tc>
                  <a:txBody>
                    <a:bodyPr/>
                    <a:lstStyle/>
                    <a:p>
                      <a:r>
                        <a:rPr lang="en-US" dirty="0"/>
                        <a:t>PGM B</a:t>
                      </a:r>
                      <a:endParaRPr lang="en-IN" dirty="0"/>
                    </a:p>
                  </a:txBody>
                  <a:tcPr/>
                </a:tc>
                <a:tc>
                  <a:txBody>
                    <a:bodyPr/>
                    <a:lstStyle/>
                    <a:p>
                      <a:r>
                        <a:rPr lang="en-US" dirty="0"/>
                        <a:t>4063</a:t>
                      </a:r>
                      <a:endParaRPr lang="en-IN" dirty="0"/>
                    </a:p>
                  </a:txBody>
                  <a:tcPr/>
                </a:tc>
                <a:tc>
                  <a:txBody>
                    <a:bodyPr/>
                    <a:lstStyle/>
                    <a:p>
                      <a:r>
                        <a:rPr lang="en-US" dirty="0"/>
                        <a:t>007F</a:t>
                      </a:r>
                      <a:endParaRPr lang="en-IN" dirty="0"/>
                    </a:p>
                  </a:txBody>
                  <a:tcPr/>
                </a:tc>
                <a:tc>
                  <a:txBody>
                    <a:bodyPr/>
                    <a:lstStyle/>
                    <a:p>
                      <a:r>
                        <a:rPr lang="en-US" dirty="0"/>
                        <a:t>40E2</a:t>
                      </a:r>
                      <a:endParaRPr lang="en-IN" dirty="0"/>
                    </a:p>
                  </a:txBody>
                  <a:tcPr/>
                </a:tc>
                <a:extLst>
                  <a:ext uri="{0D108BD9-81ED-4DB2-BD59-A6C34878D82A}">
                    <a16:rowId xmlns:a16="http://schemas.microsoft.com/office/drawing/2014/main" val="10002"/>
                  </a:ext>
                </a:extLst>
              </a:tr>
              <a:tr h="370840">
                <a:tc>
                  <a:txBody>
                    <a:bodyPr/>
                    <a:lstStyle/>
                    <a:p>
                      <a:r>
                        <a:rPr lang="en-US" dirty="0"/>
                        <a:t>PGM C</a:t>
                      </a:r>
                      <a:endParaRPr lang="en-IN" dirty="0"/>
                    </a:p>
                  </a:txBody>
                  <a:tcPr/>
                </a:tc>
                <a:tc>
                  <a:txBody>
                    <a:bodyPr/>
                    <a:lstStyle/>
                    <a:p>
                      <a:r>
                        <a:rPr lang="en-US" dirty="0"/>
                        <a:t>40E3</a:t>
                      </a:r>
                      <a:endParaRPr lang="en-IN" dirty="0"/>
                    </a:p>
                  </a:txBody>
                  <a:tcPr/>
                </a:tc>
                <a:tc>
                  <a:txBody>
                    <a:bodyPr/>
                    <a:lstStyle/>
                    <a:p>
                      <a:r>
                        <a:rPr lang="en-US" dirty="0"/>
                        <a:t>0051</a:t>
                      </a:r>
                      <a:endParaRPr lang="en-IN" dirty="0"/>
                    </a:p>
                  </a:txBody>
                  <a:tcPr/>
                </a:tc>
                <a:tc>
                  <a:txBody>
                    <a:bodyPr/>
                    <a:lstStyle/>
                    <a:p>
                      <a:r>
                        <a:rPr lang="en-US" dirty="0"/>
                        <a:t>4133</a:t>
                      </a:r>
                      <a:endParaRPr lang="en-IN"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7988493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216125001"/>
              </p:ext>
            </p:extLst>
          </p:nvPr>
        </p:nvGraphicFramePr>
        <p:xfrm>
          <a:off x="1435100" y="1447800"/>
          <a:ext cx="7499352" cy="3657600"/>
        </p:xfrm>
        <a:graphic>
          <a:graphicData uri="http://schemas.openxmlformats.org/drawingml/2006/table">
            <a:tbl>
              <a:tblPr firstRow="1" bandRow="1">
                <a:tableStyleId>{5C22544A-7EE6-4342-B048-85BDC9FD1C3A}</a:tableStyleId>
              </a:tblPr>
              <a:tblGrid>
                <a:gridCol w="1874838">
                  <a:extLst>
                    <a:ext uri="{9D8B030D-6E8A-4147-A177-3AD203B41FA5}">
                      <a16:colId xmlns:a16="http://schemas.microsoft.com/office/drawing/2014/main" val="20000"/>
                    </a:ext>
                  </a:extLst>
                </a:gridCol>
                <a:gridCol w="1874838">
                  <a:extLst>
                    <a:ext uri="{9D8B030D-6E8A-4147-A177-3AD203B41FA5}">
                      <a16:colId xmlns:a16="http://schemas.microsoft.com/office/drawing/2014/main" val="20001"/>
                    </a:ext>
                  </a:extLst>
                </a:gridCol>
                <a:gridCol w="1874838">
                  <a:extLst>
                    <a:ext uri="{9D8B030D-6E8A-4147-A177-3AD203B41FA5}">
                      <a16:colId xmlns:a16="http://schemas.microsoft.com/office/drawing/2014/main" val="20002"/>
                    </a:ext>
                  </a:extLst>
                </a:gridCol>
                <a:gridCol w="1874838">
                  <a:extLst>
                    <a:ext uri="{9D8B030D-6E8A-4147-A177-3AD203B41FA5}">
                      <a16:colId xmlns:a16="http://schemas.microsoft.com/office/drawing/2014/main" val="20003"/>
                    </a:ext>
                  </a:extLst>
                </a:gridCol>
              </a:tblGrid>
              <a:tr h="370840">
                <a:tc>
                  <a:txBody>
                    <a:bodyPr/>
                    <a:lstStyle/>
                    <a:p>
                      <a:r>
                        <a:rPr lang="en-US" dirty="0"/>
                        <a:t>CONTROL SECTION</a:t>
                      </a:r>
                      <a:endParaRPr lang="en-IN" dirty="0"/>
                    </a:p>
                  </a:txBody>
                  <a:tcPr/>
                </a:tc>
                <a:tc>
                  <a:txBody>
                    <a:bodyPr/>
                    <a:lstStyle/>
                    <a:p>
                      <a:r>
                        <a:rPr lang="en-US" dirty="0"/>
                        <a:t>SYMBOL NAME</a:t>
                      </a:r>
                      <a:endParaRPr lang="en-IN" dirty="0"/>
                    </a:p>
                  </a:txBody>
                  <a:tcPr/>
                </a:tc>
                <a:tc>
                  <a:txBody>
                    <a:bodyPr/>
                    <a:lstStyle/>
                    <a:p>
                      <a:r>
                        <a:rPr lang="en-US" dirty="0"/>
                        <a:t>ADDRESS</a:t>
                      </a:r>
                      <a:endParaRPr lang="en-IN" dirty="0"/>
                    </a:p>
                  </a:txBody>
                  <a:tcPr/>
                </a:tc>
                <a:tc>
                  <a:txBody>
                    <a:bodyPr/>
                    <a:lstStyle/>
                    <a:p>
                      <a:r>
                        <a:rPr lang="en-US" dirty="0"/>
                        <a:t>LENGTH</a:t>
                      </a:r>
                      <a:endParaRPr lang="en-IN" dirty="0"/>
                    </a:p>
                  </a:txBody>
                  <a:tcPr/>
                </a:tc>
                <a:extLst>
                  <a:ext uri="{0D108BD9-81ED-4DB2-BD59-A6C34878D82A}">
                    <a16:rowId xmlns:a16="http://schemas.microsoft.com/office/drawing/2014/main" val="10000"/>
                  </a:ext>
                </a:extLst>
              </a:tr>
              <a:tr h="370840">
                <a:tc>
                  <a:txBody>
                    <a:bodyPr/>
                    <a:lstStyle/>
                    <a:p>
                      <a:r>
                        <a:rPr lang="en-US" dirty="0"/>
                        <a:t>PGM A</a:t>
                      </a:r>
                      <a:endParaRPr lang="en-IN" dirty="0"/>
                    </a:p>
                  </a:txBody>
                  <a:tcPr/>
                </a:tc>
                <a:tc>
                  <a:txBody>
                    <a:bodyPr/>
                    <a:lstStyle/>
                    <a:p>
                      <a:endParaRPr lang="en-US" dirty="0"/>
                    </a:p>
                    <a:p>
                      <a:r>
                        <a:rPr lang="en-US" dirty="0"/>
                        <a:t>LISTA</a:t>
                      </a:r>
                    </a:p>
                    <a:p>
                      <a:r>
                        <a:rPr lang="en-US" dirty="0"/>
                        <a:t>ENDA</a:t>
                      </a:r>
                      <a:endParaRPr lang="en-IN" dirty="0"/>
                    </a:p>
                  </a:txBody>
                  <a:tcPr/>
                </a:tc>
                <a:tc>
                  <a:txBody>
                    <a:bodyPr/>
                    <a:lstStyle/>
                    <a:p>
                      <a:r>
                        <a:rPr lang="en-US" dirty="0"/>
                        <a:t>4000</a:t>
                      </a:r>
                    </a:p>
                    <a:p>
                      <a:r>
                        <a:rPr lang="en-US" dirty="0"/>
                        <a:t>4040</a:t>
                      </a:r>
                    </a:p>
                    <a:p>
                      <a:r>
                        <a:rPr lang="en-US" dirty="0"/>
                        <a:t>4054</a:t>
                      </a:r>
                      <a:endParaRPr lang="en-IN" dirty="0"/>
                    </a:p>
                  </a:txBody>
                  <a:tcPr/>
                </a:tc>
                <a:tc>
                  <a:txBody>
                    <a:bodyPr/>
                    <a:lstStyle/>
                    <a:p>
                      <a:r>
                        <a:rPr lang="en-US" dirty="0"/>
                        <a:t>0063</a:t>
                      </a:r>
                      <a:endParaRPr lang="en-IN" dirty="0"/>
                    </a:p>
                  </a:txBody>
                  <a:tcPr/>
                </a:tc>
                <a:extLst>
                  <a:ext uri="{0D108BD9-81ED-4DB2-BD59-A6C34878D82A}">
                    <a16:rowId xmlns:a16="http://schemas.microsoft.com/office/drawing/2014/main" val="10001"/>
                  </a:ext>
                </a:extLst>
              </a:tr>
              <a:tr h="370840">
                <a:tc>
                  <a:txBody>
                    <a:bodyPr/>
                    <a:lstStyle/>
                    <a:p>
                      <a:r>
                        <a:rPr lang="en-US" dirty="0"/>
                        <a:t>PGM B</a:t>
                      </a:r>
                      <a:endParaRPr lang="en-IN" dirty="0"/>
                    </a:p>
                  </a:txBody>
                  <a:tcPr/>
                </a:tc>
                <a:tc>
                  <a:txBody>
                    <a:bodyPr/>
                    <a:lstStyle/>
                    <a:p>
                      <a:endParaRPr lang="en-US" dirty="0"/>
                    </a:p>
                    <a:p>
                      <a:r>
                        <a:rPr lang="en-US" dirty="0"/>
                        <a:t>LISTB</a:t>
                      </a:r>
                    </a:p>
                    <a:p>
                      <a:r>
                        <a:rPr lang="en-US" dirty="0"/>
                        <a:t>ENDB</a:t>
                      </a:r>
                      <a:endParaRPr lang="en-IN" dirty="0"/>
                    </a:p>
                    <a:p>
                      <a:endParaRPr lang="en-IN" dirty="0"/>
                    </a:p>
                  </a:txBody>
                  <a:tcPr/>
                </a:tc>
                <a:tc>
                  <a:txBody>
                    <a:bodyPr/>
                    <a:lstStyle/>
                    <a:p>
                      <a:r>
                        <a:rPr lang="en-US" dirty="0"/>
                        <a:t>4063</a:t>
                      </a:r>
                    </a:p>
                    <a:p>
                      <a:r>
                        <a:rPr lang="en-US" dirty="0"/>
                        <a:t>40C3</a:t>
                      </a:r>
                    </a:p>
                    <a:p>
                      <a:r>
                        <a:rPr lang="en-US" dirty="0"/>
                        <a:t>40D3</a:t>
                      </a:r>
                      <a:endParaRPr lang="en-IN" dirty="0"/>
                    </a:p>
                  </a:txBody>
                  <a:tcPr/>
                </a:tc>
                <a:tc>
                  <a:txBody>
                    <a:bodyPr/>
                    <a:lstStyle/>
                    <a:p>
                      <a:r>
                        <a:rPr lang="en-US" dirty="0"/>
                        <a:t>007F</a:t>
                      </a:r>
                      <a:endParaRPr lang="en-IN" dirty="0"/>
                    </a:p>
                  </a:txBody>
                  <a:tcPr/>
                </a:tc>
                <a:extLst>
                  <a:ext uri="{0D108BD9-81ED-4DB2-BD59-A6C34878D82A}">
                    <a16:rowId xmlns:a16="http://schemas.microsoft.com/office/drawing/2014/main" val="10002"/>
                  </a:ext>
                </a:extLst>
              </a:tr>
              <a:tr h="370840">
                <a:tc>
                  <a:txBody>
                    <a:bodyPr/>
                    <a:lstStyle/>
                    <a:p>
                      <a:r>
                        <a:rPr lang="en-US" dirty="0"/>
                        <a:t>PGM C</a:t>
                      </a:r>
                      <a:endParaRPr lang="en-IN" dirty="0"/>
                    </a:p>
                  </a:txBody>
                  <a:tcPr/>
                </a:tc>
                <a:tc>
                  <a:txBody>
                    <a:bodyPr/>
                    <a:lstStyle/>
                    <a:p>
                      <a:endParaRPr lang="en-US" dirty="0"/>
                    </a:p>
                    <a:p>
                      <a:r>
                        <a:rPr lang="en-US" dirty="0"/>
                        <a:t>LISTC</a:t>
                      </a:r>
                    </a:p>
                    <a:p>
                      <a:r>
                        <a:rPr lang="en-US" dirty="0"/>
                        <a:t>ENDC</a:t>
                      </a:r>
                      <a:endParaRPr lang="en-IN" dirty="0"/>
                    </a:p>
                  </a:txBody>
                  <a:tcPr/>
                </a:tc>
                <a:tc>
                  <a:txBody>
                    <a:bodyPr/>
                    <a:lstStyle/>
                    <a:p>
                      <a:r>
                        <a:rPr lang="en-US" dirty="0"/>
                        <a:t>40E2</a:t>
                      </a:r>
                      <a:endParaRPr lang="en-IN" dirty="0"/>
                    </a:p>
                    <a:p>
                      <a:r>
                        <a:rPr lang="en-US" dirty="0"/>
                        <a:t>4112</a:t>
                      </a:r>
                    </a:p>
                    <a:p>
                      <a:r>
                        <a:rPr lang="en-US" dirty="0"/>
                        <a:t>4124</a:t>
                      </a:r>
                      <a:endParaRPr lang="en-IN" dirty="0"/>
                    </a:p>
                  </a:txBody>
                  <a:tcPr/>
                </a:tc>
                <a:tc>
                  <a:txBody>
                    <a:bodyPr/>
                    <a:lstStyle/>
                    <a:p>
                      <a:endParaRPr lang="en-IN"/>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15890462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p:cNvPicPr>
            <a:picLocks noGrp="1" noChangeAspect="1" noChangeArrowheads="1"/>
          </p:cNvPicPr>
          <p:nvPr>
            <p:ph idx="1"/>
          </p:nvPr>
        </p:nvPicPr>
        <p:blipFill>
          <a:blip r:embed="rId2">
            <a:lum bright="11000" contrast="34000"/>
          </a:blip>
          <a:srcRect/>
          <a:stretch>
            <a:fillRect/>
          </a:stretch>
        </p:blipFill>
        <p:spPr bwMode="auto">
          <a:xfrm>
            <a:off x="1219200" y="457200"/>
            <a:ext cx="7086599" cy="5791200"/>
          </a:xfrm>
          <a:prstGeom prst="rect">
            <a:avLst/>
          </a:prstGeom>
          <a:noFill/>
          <a:ln w="9525">
            <a:noFill/>
            <a:miter lim="800000"/>
            <a:headEnd/>
            <a:tailEnd/>
          </a:ln>
          <a:effec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50" name="Picture 2"/>
          <p:cNvPicPr>
            <a:picLocks noGrp="1" noChangeAspect="1" noChangeArrowheads="1"/>
          </p:cNvPicPr>
          <p:nvPr>
            <p:ph idx="1"/>
          </p:nvPr>
        </p:nvPicPr>
        <p:blipFill>
          <a:blip r:embed="rId2">
            <a:lum bright="7000" contrast="38000"/>
          </a:blip>
          <a:srcRect/>
          <a:stretch>
            <a:fillRect/>
          </a:stretch>
        </p:blipFill>
        <p:spPr bwMode="auto">
          <a:xfrm>
            <a:off x="1066800" y="152400"/>
            <a:ext cx="7772400" cy="5715000"/>
          </a:xfrm>
          <a:prstGeom prst="rect">
            <a:avLst/>
          </a:prstGeom>
          <a:noFill/>
          <a:ln w="9525">
            <a:noFill/>
            <a:miter lim="800000"/>
            <a:headEnd/>
            <a:tailEnd/>
          </a:ln>
          <a:effectLst/>
        </p:spPr>
      </p:pic>
      <p:sp>
        <p:nvSpPr>
          <p:cNvPr id="5" name="Rectangle 4"/>
          <p:cNvSpPr/>
          <p:nvPr/>
        </p:nvSpPr>
        <p:spPr>
          <a:xfrm>
            <a:off x="1371600" y="5943600"/>
            <a:ext cx="7467600" cy="1015663"/>
          </a:xfrm>
          <a:prstGeom prst="rect">
            <a:avLst/>
          </a:prstGeom>
        </p:spPr>
        <p:txBody>
          <a:bodyPr wrap="square">
            <a:spAutoFit/>
          </a:bodyPr>
          <a:lstStyle/>
          <a:p>
            <a:r>
              <a:rPr lang="en-US" sz="2000" dirty="0">
                <a:latin typeface="Times New Roman" pitchFamily="18" charset="0"/>
                <a:cs typeface="Times New Roman" pitchFamily="18" charset="0"/>
              </a:rPr>
              <a:t>The initial value (from the Text record) is 000014. To this is added the address assigned to LISTC, which 4112 (the beginning address of PROGC plus 30).</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4.2.3 Algorithm and Data Structures for a Linking Loader</a:t>
            </a:r>
          </a:p>
        </p:txBody>
      </p:sp>
      <p:sp>
        <p:nvSpPr>
          <p:cNvPr id="3" name="Content Placeholder 2"/>
          <p:cNvSpPr>
            <a:spLocks noGrp="1"/>
          </p:cNvSpPr>
          <p:nvPr>
            <p:ph idx="1"/>
          </p:nvPr>
        </p:nvSpPr>
        <p:spPr>
          <a:xfrm>
            <a:off x="1295400" y="1524000"/>
            <a:ext cx="7498080" cy="4800600"/>
          </a:xfrm>
        </p:spPr>
        <p:txBody>
          <a:bodyPr>
            <a:normAutofit/>
          </a:bodyPr>
          <a:lstStyle/>
          <a:p>
            <a:pPr>
              <a:lnSpc>
                <a:spcPct val="150000"/>
              </a:lnSpc>
            </a:pPr>
            <a:r>
              <a:rPr lang="en-US" sz="2000" dirty="0">
                <a:latin typeface="Times New Roman" pitchFamily="18" charset="0"/>
                <a:cs typeface="Times New Roman" pitchFamily="18" charset="0"/>
              </a:rPr>
              <a:t>The algorithm for a linking loader is considerably more complicated than the absolute loader algorithm.</a:t>
            </a:r>
          </a:p>
          <a:p>
            <a:pPr>
              <a:lnSpc>
                <a:spcPct val="150000"/>
              </a:lnSpc>
            </a:pPr>
            <a:r>
              <a:rPr lang="en-US" sz="2000" dirty="0">
                <a:latin typeface="Times New Roman" pitchFamily="18" charset="0"/>
                <a:cs typeface="Times New Roman" pitchFamily="18" charset="0"/>
              </a:rPr>
              <a:t>The input consists of a set of object programs(i.e. control sections) that are to be linked together.</a:t>
            </a:r>
          </a:p>
          <a:p>
            <a:pPr>
              <a:lnSpc>
                <a:spcPct val="150000"/>
              </a:lnSpc>
            </a:pPr>
            <a:r>
              <a:rPr lang="en-US" sz="2000" dirty="0">
                <a:latin typeface="Times New Roman" pitchFamily="18" charset="0"/>
                <a:cs typeface="Times New Roman" pitchFamily="18" charset="0"/>
              </a:rPr>
              <a:t>Control section can make external reference to symbols. The linking operation cannot be performed until an address is assigned to the external symbol involved.</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85000" lnSpcReduction="10000"/>
          </a:bodyPr>
          <a:lstStyle/>
          <a:p>
            <a:r>
              <a:rPr lang="en-US" dirty="0">
                <a:latin typeface="Times New Roman" pitchFamily="18" charset="0"/>
                <a:cs typeface="Times New Roman" pitchFamily="18" charset="0"/>
              </a:rPr>
              <a:t>Hence a linking loader usually makes two passes over its input, just as an assembler does.</a:t>
            </a:r>
          </a:p>
          <a:p>
            <a:r>
              <a:rPr lang="en-US" dirty="0">
                <a:latin typeface="Times New Roman" pitchFamily="18" charset="0"/>
                <a:cs typeface="Times New Roman" pitchFamily="18" charset="0"/>
              </a:rPr>
              <a:t> In terms of general function, the two passes of a linking loader are quite similar to the two passes of an assembler:</a:t>
            </a:r>
          </a:p>
          <a:p>
            <a:r>
              <a:rPr lang="en-US" dirty="0">
                <a:latin typeface="Times New Roman" pitchFamily="18" charset="0"/>
                <a:cs typeface="Times New Roman" pitchFamily="18" charset="0"/>
              </a:rPr>
              <a:t>Pass 1 assigns addresses to all external symbols.</a:t>
            </a:r>
          </a:p>
          <a:p>
            <a:r>
              <a:rPr lang="en-US" dirty="0">
                <a:latin typeface="Times New Roman" pitchFamily="18" charset="0"/>
                <a:cs typeface="Times New Roman" pitchFamily="18" charset="0"/>
              </a:rPr>
              <a:t>Pass 2 performs the actual loading, relocation, and linking.</a:t>
            </a:r>
          </a:p>
          <a:p>
            <a:r>
              <a:rPr lang="en-US" dirty="0">
                <a:latin typeface="Times New Roman" pitchFamily="18" charset="0"/>
                <a:cs typeface="Times New Roman" pitchFamily="18" charset="0"/>
              </a:rPr>
              <a:t>The main data structure needed for our linking loader is an external symbol table </a:t>
            </a:r>
            <a:r>
              <a:rPr lang="en-US" b="1" dirty="0">
                <a:latin typeface="Times New Roman" pitchFamily="18" charset="0"/>
                <a:cs typeface="Times New Roman" pitchFamily="18" charset="0"/>
              </a:rPr>
              <a:t>ESTAB</a:t>
            </a:r>
          </a:p>
          <a:p>
            <a:endParaRPr lang="en-IN" dirty="0"/>
          </a:p>
        </p:txBody>
      </p:sp>
    </p:spTree>
    <p:extLst>
      <p:ext uri="{BB962C8B-B14F-4D97-AF65-F5344CB8AC3E}">
        <p14:creationId xmlns:p14="http://schemas.microsoft.com/office/powerpoint/2010/main" val="34808109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Times New Roman" pitchFamily="18" charset="0"/>
                <a:cs typeface="Times New Roman" pitchFamily="18" charset="0"/>
              </a:rPr>
              <a:t>4.1.1 Design of an Absolute Loader</a:t>
            </a:r>
          </a:p>
        </p:txBody>
      </p:sp>
      <p:sp>
        <p:nvSpPr>
          <p:cNvPr id="3" name="Content Placeholder 2"/>
          <p:cNvSpPr>
            <a:spLocks noGrp="1"/>
          </p:cNvSpPr>
          <p:nvPr>
            <p:ph idx="1"/>
          </p:nvPr>
        </p:nvSpPr>
        <p:spPr/>
        <p:txBody>
          <a:bodyPr>
            <a:normAutofit/>
          </a:bodyPr>
          <a:lstStyle/>
          <a:p>
            <a:pPr>
              <a:buFont typeface="Arial" pitchFamily="34" charset="0"/>
              <a:buChar char="•"/>
            </a:pPr>
            <a:r>
              <a:rPr lang="en-US" sz="2000" dirty="0">
                <a:latin typeface="Times New Roman" pitchFamily="18" charset="0"/>
                <a:cs typeface="Times New Roman" pitchFamily="18" charset="0"/>
              </a:rPr>
              <a:t>No linking and program relocation is needed</a:t>
            </a:r>
          </a:p>
          <a:p>
            <a:pPr>
              <a:buFont typeface="Arial" pitchFamily="34" charset="0"/>
              <a:buChar char="•"/>
            </a:pPr>
            <a:r>
              <a:rPr lang="en-US" sz="2000" dirty="0">
                <a:latin typeface="Times New Roman" pitchFamily="18" charset="0"/>
                <a:cs typeface="Times New Roman" pitchFamily="18" charset="0"/>
              </a:rPr>
              <a:t>For a simple absolute loader, all functions are accomplished in a single pass as follows:</a:t>
            </a:r>
          </a:p>
          <a:p>
            <a:pPr>
              <a:buFont typeface="Arial" pitchFamily="34" charset="0"/>
              <a:buChar char="•"/>
            </a:pPr>
            <a:endParaRPr lang="en-US" sz="2000" dirty="0">
              <a:latin typeface="Times New Roman" pitchFamily="18" charset="0"/>
              <a:cs typeface="Times New Roman" pitchFamily="18" charset="0"/>
            </a:endParaRPr>
          </a:p>
          <a:p>
            <a:pPr>
              <a:buFont typeface="Wingdings" pitchFamily="2" charset="2"/>
              <a:buChar char="Ø"/>
            </a:pPr>
            <a:r>
              <a:rPr lang="en-US" sz="2000" dirty="0">
                <a:latin typeface="Times New Roman" pitchFamily="18" charset="0"/>
                <a:cs typeface="Times New Roman" pitchFamily="18" charset="0"/>
              </a:rPr>
              <a:t>The </a:t>
            </a:r>
            <a:r>
              <a:rPr lang="en-US" sz="2000" b="1" dirty="0">
                <a:latin typeface="Times New Roman" pitchFamily="18" charset="0"/>
                <a:cs typeface="Times New Roman" pitchFamily="18" charset="0"/>
              </a:rPr>
              <a:t>Header record </a:t>
            </a:r>
            <a:r>
              <a:rPr lang="en-US" sz="2000" dirty="0">
                <a:latin typeface="Times New Roman" pitchFamily="18" charset="0"/>
                <a:cs typeface="Times New Roman" pitchFamily="18" charset="0"/>
              </a:rPr>
              <a:t>of object programs is checked to verify that the correct program has been presented for loading.</a:t>
            </a:r>
          </a:p>
          <a:p>
            <a:pPr>
              <a:buFont typeface="Wingdings" pitchFamily="2" charset="2"/>
              <a:buChar char="Ø"/>
            </a:pPr>
            <a:r>
              <a:rPr lang="en-US" sz="2000" dirty="0">
                <a:latin typeface="Times New Roman" pitchFamily="18" charset="0"/>
                <a:cs typeface="Times New Roman" pitchFamily="18" charset="0"/>
              </a:rPr>
              <a:t> As each </a:t>
            </a:r>
            <a:r>
              <a:rPr lang="en-US" sz="2000" b="1" dirty="0">
                <a:latin typeface="Times New Roman" pitchFamily="18" charset="0"/>
                <a:cs typeface="Times New Roman" pitchFamily="18" charset="0"/>
              </a:rPr>
              <a:t>Text record </a:t>
            </a:r>
            <a:r>
              <a:rPr lang="en-US" sz="2000" dirty="0">
                <a:latin typeface="Times New Roman" pitchFamily="18" charset="0"/>
                <a:cs typeface="Times New Roman" pitchFamily="18" charset="0"/>
              </a:rPr>
              <a:t>is read, the object code it contains is moved to the indicated address in memory.</a:t>
            </a:r>
          </a:p>
          <a:p>
            <a:pPr>
              <a:buFont typeface="Wingdings" pitchFamily="2" charset="2"/>
              <a:buChar char="Ø"/>
            </a:pPr>
            <a:r>
              <a:rPr lang="en-US" sz="2000" dirty="0">
                <a:latin typeface="Times New Roman" pitchFamily="18" charset="0"/>
                <a:cs typeface="Times New Roman" pitchFamily="18" charset="0"/>
              </a:rPr>
              <a:t>When the </a:t>
            </a:r>
            <a:r>
              <a:rPr lang="en-US" sz="2000" b="1" dirty="0">
                <a:latin typeface="Times New Roman" pitchFamily="18" charset="0"/>
                <a:cs typeface="Times New Roman" pitchFamily="18" charset="0"/>
              </a:rPr>
              <a:t>End record </a:t>
            </a:r>
            <a:r>
              <a:rPr lang="en-US" sz="2000" dirty="0">
                <a:latin typeface="Times New Roman" pitchFamily="18" charset="0"/>
                <a:cs typeface="Times New Roman" pitchFamily="18" charset="0"/>
              </a:rPr>
              <a:t>is encountered, the loader jumps to the specified address to begin execution of the loaded program.</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381000"/>
            <a:ext cx="7866888" cy="5867400"/>
          </a:xfrm>
        </p:spPr>
        <p:txBody>
          <a:bodyPr>
            <a:normAutofit/>
          </a:bodyPr>
          <a:lstStyle/>
          <a:p>
            <a:pPr marL="596646" indent="-514350">
              <a:buNone/>
            </a:pPr>
            <a:r>
              <a:rPr lang="en-US" sz="2000" b="1" dirty="0">
                <a:latin typeface="Times New Roman" pitchFamily="18" charset="0"/>
                <a:cs typeface="Times New Roman" pitchFamily="18" charset="0"/>
              </a:rPr>
              <a:t>ESTAB</a:t>
            </a:r>
            <a:endParaRPr lang="en-US" sz="2000" dirty="0">
              <a:latin typeface="Times New Roman" pitchFamily="18" charset="0"/>
              <a:cs typeface="Times New Roman" pitchFamily="18" charset="0"/>
            </a:endParaRPr>
          </a:p>
          <a:p>
            <a:pPr marL="596646" indent="-514350">
              <a:buFont typeface="Wingdings" pitchFamily="2" charset="2"/>
              <a:buChar char="Ø"/>
            </a:pPr>
            <a:r>
              <a:rPr lang="en-US" sz="2000" dirty="0">
                <a:latin typeface="Times New Roman" pitchFamily="18" charset="0"/>
                <a:cs typeface="Times New Roman" pitchFamily="18" charset="0"/>
              </a:rPr>
              <a:t>This table, which is analogous to SYMTAB in our assembler algorithm, is used to store the name and address of each external symbol in the set of control sections being loaded.</a:t>
            </a:r>
          </a:p>
          <a:p>
            <a:pPr marL="596646" indent="-514350">
              <a:buFont typeface="Wingdings" pitchFamily="2" charset="2"/>
              <a:buChar char="Ø"/>
            </a:pPr>
            <a:r>
              <a:rPr lang="en-US" sz="2000" dirty="0">
                <a:latin typeface="Times New Roman" pitchFamily="18" charset="0"/>
                <a:cs typeface="Times New Roman" pitchFamily="18" charset="0"/>
              </a:rPr>
              <a:t>The table also indicates in which control section the symbol is defined.</a:t>
            </a:r>
          </a:p>
          <a:p>
            <a:pPr>
              <a:buFont typeface="Wingdings" pitchFamily="2" charset="2"/>
              <a:buChar char="Ø"/>
            </a:pPr>
            <a:r>
              <a:rPr lang="en-US" sz="2000" dirty="0">
                <a:latin typeface="Times New Roman" pitchFamily="18" charset="0"/>
                <a:cs typeface="Times New Roman" pitchFamily="18" charset="0"/>
              </a:rPr>
              <a:t>    A hashed organization is typically used for this table.</a:t>
            </a:r>
          </a:p>
          <a:p>
            <a:pPr>
              <a:buFont typeface="Wingdings" pitchFamily="2" charset="2"/>
              <a:buChar char="Ø"/>
            </a:pPr>
            <a:endParaRPr lang="en-US" sz="2000" dirty="0">
              <a:latin typeface="Times New Roman" pitchFamily="18" charset="0"/>
              <a:cs typeface="Times New Roman" pitchFamily="18" charset="0"/>
            </a:endParaRPr>
          </a:p>
          <a:p>
            <a:r>
              <a:rPr lang="en-US" sz="2000" dirty="0">
                <a:latin typeface="Times New Roman" pitchFamily="18" charset="0"/>
                <a:cs typeface="Times New Roman" pitchFamily="18" charset="0"/>
              </a:rPr>
              <a:t>Two other important variables are </a:t>
            </a:r>
            <a:r>
              <a:rPr lang="en-US" sz="2000" b="1" dirty="0">
                <a:latin typeface="Times New Roman" pitchFamily="18" charset="0"/>
                <a:cs typeface="Times New Roman" pitchFamily="18" charset="0"/>
              </a:rPr>
              <a:t>PROGADDR (program load address) and CSADDR (control section address).</a:t>
            </a:r>
          </a:p>
          <a:p>
            <a:pPr>
              <a:buFont typeface="Wingdings" pitchFamily="2" charset="2"/>
              <a:buChar char="Ø"/>
            </a:pPr>
            <a:r>
              <a:rPr lang="en-US" sz="2000" dirty="0">
                <a:latin typeface="Times New Roman" pitchFamily="18" charset="0"/>
                <a:cs typeface="Times New Roman" pitchFamily="18" charset="0"/>
              </a:rPr>
              <a:t>PROGADDR is the beginning address in memory where the linked program is to be loaded. Its value is supplied to the loader by the OS.</a:t>
            </a:r>
          </a:p>
          <a:p>
            <a:pPr>
              <a:buFont typeface="Wingdings" pitchFamily="2" charset="2"/>
              <a:buChar char="Ø"/>
            </a:pPr>
            <a:r>
              <a:rPr lang="en-US" sz="2000" dirty="0">
                <a:latin typeface="Times New Roman" pitchFamily="18" charset="0"/>
                <a:cs typeface="Times New Roman" pitchFamily="18" charset="0"/>
              </a:rPr>
              <a:t>CSADDR contains the starting address assigned to the control section currently being scanned by the loader. This value is added to all relative addresses within the control section to convert them to actual addresses.</a:t>
            </a:r>
          </a:p>
          <a:p>
            <a:endParaRPr lang="en-US" dirty="0">
              <a:latin typeface="Times New Roman" pitchFamily="18" charset="0"/>
              <a:cs typeface="Times New Roman" pitchFamily="18" charset="0"/>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074" name="Picture 2"/>
          <p:cNvPicPr>
            <a:picLocks noGrp="1" noChangeAspect="1" noChangeArrowheads="1"/>
          </p:cNvPicPr>
          <p:nvPr>
            <p:ph idx="1"/>
          </p:nvPr>
        </p:nvPicPr>
        <p:blipFill>
          <a:blip r:embed="rId2">
            <a:lum bright="5000" contrast="63000"/>
          </a:blip>
          <a:srcRect/>
          <a:stretch>
            <a:fillRect/>
          </a:stretch>
        </p:blipFill>
        <p:spPr bwMode="auto">
          <a:xfrm>
            <a:off x="1066800" y="228600"/>
            <a:ext cx="7772400" cy="6629400"/>
          </a:xfrm>
          <a:prstGeom prst="rect">
            <a:avLst/>
          </a:prstGeom>
          <a:noFill/>
          <a:ln w="9525">
            <a:noFill/>
            <a:miter lim="800000"/>
            <a:headEnd/>
            <a:tailEnd/>
          </a:ln>
          <a:effec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457200"/>
            <a:ext cx="7498080" cy="5791200"/>
          </a:xfrm>
        </p:spPr>
        <p:txBody>
          <a:bodyPr>
            <a:normAutofit fontScale="92500" lnSpcReduction="20000"/>
          </a:bodyPr>
          <a:lstStyle/>
          <a:p>
            <a:pPr algn="just">
              <a:lnSpc>
                <a:spcPct val="150000"/>
              </a:lnSpc>
            </a:pPr>
            <a:r>
              <a:rPr lang="en-US" dirty="0">
                <a:latin typeface="Times New Roman" pitchFamily="18" charset="0"/>
                <a:cs typeface="Times New Roman" pitchFamily="18" charset="0"/>
              </a:rPr>
              <a:t>During Pass 1, the loader is concerned only with Header and Define record types in the control sections.</a:t>
            </a:r>
          </a:p>
          <a:p>
            <a:pPr algn="just">
              <a:lnSpc>
                <a:spcPct val="150000"/>
              </a:lnSpc>
            </a:pPr>
            <a:r>
              <a:rPr lang="en-US" dirty="0">
                <a:latin typeface="Times New Roman" pitchFamily="18" charset="0"/>
                <a:cs typeface="Times New Roman" pitchFamily="18" charset="0"/>
              </a:rPr>
              <a:t>The beginning load address for the linked program (PROGADDR) is obtained from the OS.</a:t>
            </a:r>
          </a:p>
          <a:p>
            <a:pPr algn="just">
              <a:lnSpc>
                <a:spcPct val="150000"/>
              </a:lnSpc>
            </a:pPr>
            <a:r>
              <a:rPr lang="en-US" dirty="0">
                <a:latin typeface="Times New Roman" pitchFamily="18" charset="0"/>
                <a:cs typeface="Times New Roman" pitchFamily="18" charset="0"/>
              </a:rPr>
              <a:t> This becomes the starting address (CSADDR) for the first control section in the input sequence.</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a:bodyPr>
          <a:lstStyle/>
          <a:p>
            <a:pPr algn="just"/>
            <a:r>
              <a:rPr lang="en-US" dirty="0">
                <a:latin typeface="Times New Roman" pitchFamily="18" charset="0"/>
                <a:cs typeface="Times New Roman" pitchFamily="18" charset="0"/>
              </a:rPr>
              <a:t>The control section name from Header record is entered into ESTAB, with value given by CSADDR.</a:t>
            </a:r>
          </a:p>
          <a:p>
            <a:pPr algn="just"/>
            <a:r>
              <a:rPr lang="en-US" dirty="0">
                <a:latin typeface="Times New Roman" pitchFamily="18" charset="0"/>
                <a:cs typeface="Times New Roman" pitchFamily="18" charset="0"/>
              </a:rPr>
              <a:t> All </a:t>
            </a:r>
            <a:r>
              <a:rPr lang="en-US" b="1" dirty="0">
                <a:latin typeface="Times New Roman" pitchFamily="18" charset="0"/>
                <a:cs typeface="Times New Roman" pitchFamily="18" charset="0"/>
              </a:rPr>
              <a:t>external symbols appearing in the Define record for the control </a:t>
            </a:r>
            <a:r>
              <a:rPr lang="en-US" dirty="0">
                <a:latin typeface="Times New Roman" pitchFamily="18" charset="0"/>
                <a:cs typeface="Times New Roman" pitchFamily="18" charset="0"/>
              </a:rPr>
              <a:t>section are also entered into ESTAB. </a:t>
            </a:r>
          </a:p>
          <a:p>
            <a:pPr algn="just"/>
            <a:r>
              <a:rPr lang="en-US" dirty="0">
                <a:latin typeface="Times New Roman" pitchFamily="18" charset="0"/>
                <a:cs typeface="Times New Roman" pitchFamily="18" charset="0"/>
              </a:rPr>
              <a:t>Their addresses are obtained by adding the value specified in the Define record to CSADDR.</a:t>
            </a:r>
          </a:p>
          <a:p>
            <a:pPr marL="82296" indent="0" algn="just">
              <a:buNone/>
            </a:pPr>
            <a:endParaRPr lang="en-US" dirty="0">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val="224540949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435608" y="1524000"/>
            <a:ext cx="7498080" cy="4800600"/>
          </a:xfrm>
        </p:spPr>
        <p:txBody>
          <a:bodyPr>
            <a:normAutofit/>
          </a:bodyPr>
          <a:lstStyle/>
          <a:p>
            <a:pPr>
              <a:lnSpc>
                <a:spcPct val="150000"/>
              </a:lnSpc>
            </a:pPr>
            <a:r>
              <a:rPr lang="en-US" dirty="0">
                <a:latin typeface="Times New Roman" pitchFamily="18" charset="0"/>
                <a:cs typeface="Times New Roman" pitchFamily="18" charset="0"/>
              </a:rPr>
              <a:t> When the End record is read, </a:t>
            </a:r>
          </a:p>
          <a:p>
            <a:pPr>
              <a:lnSpc>
                <a:spcPct val="150000"/>
              </a:lnSpc>
            </a:pPr>
            <a:r>
              <a:rPr lang="en-US" dirty="0">
                <a:latin typeface="Times New Roman" pitchFamily="18" charset="0"/>
                <a:cs typeface="Times New Roman" pitchFamily="18" charset="0"/>
              </a:rPr>
              <a:t>the control section length CSLTH (which was saved from the End record) is added to CSADDR.</a:t>
            </a:r>
          </a:p>
          <a:p>
            <a:pPr>
              <a:lnSpc>
                <a:spcPct val="150000"/>
              </a:lnSpc>
            </a:pPr>
            <a:r>
              <a:rPr lang="en-US" dirty="0">
                <a:latin typeface="Times New Roman" pitchFamily="18" charset="0"/>
                <a:cs typeface="Times New Roman" pitchFamily="18" charset="0"/>
              </a:rPr>
              <a:t> This calculation gives the starting address for the next control section in sequence.</a:t>
            </a:r>
          </a:p>
        </p:txBody>
      </p:sp>
    </p:spTree>
    <p:extLst>
      <p:ext uri="{BB962C8B-B14F-4D97-AF65-F5344CB8AC3E}">
        <p14:creationId xmlns:p14="http://schemas.microsoft.com/office/powerpoint/2010/main" val="69377226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10000"/>
          </a:bodyPr>
          <a:lstStyle/>
          <a:p>
            <a:pPr algn="just">
              <a:lnSpc>
                <a:spcPct val="150000"/>
              </a:lnSpc>
            </a:pPr>
            <a:r>
              <a:rPr lang="en-US" dirty="0">
                <a:latin typeface="Times New Roman" pitchFamily="18" charset="0"/>
                <a:cs typeface="Times New Roman" pitchFamily="18" charset="0"/>
              </a:rPr>
              <a:t>At the end of Pass 1, ESTAB contains all external symbols defined in the set of control sections together with the address assigned to each.</a:t>
            </a:r>
          </a:p>
          <a:p>
            <a:pPr algn="just">
              <a:lnSpc>
                <a:spcPct val="150000"/>
              </a:lnSpc>
            </a:pPr>
            <a:r>
              <a:rPr lang="en-US" dirty="0">
                <a:latin typeface="Times New Roman" pitchFamily="18" charset="0"/>
                <a:cs typeface="Times New Roman" pitchFamily="18" charset="0"/>
              </a:rPr>
              <a:t>Many loaders include as an option the ability to print a </a:t>
            </a:r>
            <a:r>
              <a:rPr lang="en-US" b="1" dirty="0">
                <a:latin typeface="Times New Roman" pitchFamily="18" charset="0"/>
                <a:cs typeface="Times New Roman" pitchFamily="18" charset="0"/>
              </a:rPr>
              <a:t>load map that shows these </a:t>
            </a:r>
            <a:r>
              <a:rPr lang="en-US" dirty="0">
                <a:latin typeface="Times New Roman" pitchFamily="18" charset="0"/>
                <a:cs typeface="Times New Roman" pitchFamily="18" charset="0"/>
              </a:rPr>
              <a:t>symbols and their addresses</a:t>
            </a:r>
            <a:endParaRPr lang="en-IN" dirty="0"/>
          </a:p>
        </p:txBody>
      </p:sp>
    </p:spTree>
    <p:extLst>
      <p:ext uri="{BB962C8B-B14F-4D97-AF65-F5344CB8AC3E}">
        <p14:creationId xmlns:p14="http://schemas.microsoft.com/office/powerpoint/2010/main" val="23349583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098" name="Picture 2"/>
          <p:cNvPicPr>
            <a:picLocks noGrp="1" noChangeAspect="1" noChangeArrowheads="1"/>
          </p:cNvPicPr>
          <p:nvPr>
            <p:ph idx="1"/>
          </p:nvPr>
        </p:nvPicPr>
        <p:blipFill>
          <a:blip r:embed="rId2">
            <a:lum bright="11000" contrast="40000"/>
          </a:blip>
          <a:srcRect/>
          <a:stretch>
            <a:fillRect/>
          </a:stretch>
        </p:blipFill>
        <p:spPr bwMode="auto">
          <a:xfrm>
            <a:off x="1984375" y="2024062"/>
            <a:ext cx="6400800" cy="3648075"/>
          </a:xfrm>
          <a:prstGeom prst="rect">
            <a:avLst/>
          </a:prstGeom>
          <a:noFill/>
          <a:ln w="9525">
            <a:noFill/>
            <a:miter lim="800000"/>
            <a:headEnd/>
            <a:tailEnd/>
          </a:ln>
          <a:effec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90600" y="1143000"/>
            <a:ext cx="7943088" cy="5105400"/>
          </a:xfrm>
        </p:spPr>
        <p:txBody>
          <a:bodyPr>
            <a:normAutofit/>
          </a:bodyPr>
          <a:lstStyle/>
          <a:p>
            <a:r>
              <a:rPr lang="en-US" sz="2000" dirty="0">
                <a:latin typeface="Times New Roman" pitchFamily="18" charset="0"/>
                <a:cs typeface="Times New Roman" pitchFamily="18" charset="0"/>
              </a:rPr>
              <a:t>Pass 2 performs the actual loading, relocation, and linking of the program.</a:t>
            </a:r>
          </a:p>
          <a:p>
            <a:r>
              <a:rPr lang="en-US" sz="2000" dirty="0">
                <a:latin typeface="Times New Roman" pitchFamily="18" charset="0"/>
                <a:cs typeface="Times New Roman" pitchFamily="18" charset="0"/>
              </a:rPr>
              <a:t>As each Text record is read, the object code is moved to the specified address (plus the current value of CSADDR).</a:t>
            </a:r>
          </a:p>
          <a:p>
            <a:r>
              <a:rPr lang="en-US" sz="2000" dirty="0">
                <a:latin typeface="Times New Roman" pitchFamily="18" charset="0"/>
                <a:cs typeface="Times New Roman" pitchFamily="18" charset="0"/>
              </a:rPr>
              <a:t>When a Modification record is encountered, the symbol whose value is to be used for modification is looked up in ESTAB.</a:t>
            </a:r>
          </a:p>
          <a:p>
            <a:r>
              <a:rPr lang="en-US" sz="2000" dirty="0">
                <a:latin typeface="Times New Roman" pitchFamily="18" charset="0"/>
                <a:cs typeface="Times New Roman" pitchFamily="18" charset="0"/>
              </a:rPr>
              <a:t>This value is then added to or subtracted from the indicated location in memory.</a:t>
            </a:r>
          </a:p>
          <a:p>
            <a:r>
              <a:rPr lang="en-US" sz="2000" dirty="0">
                <a:latin typeface="Times New Roman" pitchFamily="18" charset="0"/>
                <a:cs typeface="Times New Roman" pitchFamily="18" charset="0"/>
              </a:rPr>
              <a:t>The last step performed by the loader is usually the transferring of control to the loaded program to begin execution.</a:t>
            </a:r>
          </a:p>
          <a:p>
            <a:pPr>
              <a:buNone/>
            </a:pPr>
            <a:endParaRPr lang="en-US" dirty="0"/>
          </a:p>
          <a:p>
            <a:pPr>
              <a:buNone/>
            </a:pPr>
            <a:endParaRPr lang="en-US"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sz="2000" dirty="0">
                <a:latin typeface="Times New Roman" pitchFamily="18" charset="0"/>
                <a:cs typeface="Times New Roman" pitchFamily="18" charset="0"/>
              </a:rPr>
              <a:t>The End record for each control section may contain the address of the first instruction in that control section to be executed. </a:t>
            </a:r>
          </a:p>
          <a:p>
            <a:r>
              <a:rPr lang="en-US" sz="2000">
                <a:latin typeface="Times New Roman" pitchFamily="18" charset="0"/>
                <a:cs typeface="Times New Roman" pitchFamily="18" charset="0"/>
              </a:rPr>
              <a:t>Our </a:t>
            </a:r>
            <a:r>
              <a:rPr lang="en-US" sz="2000" dirty="0">
                <a:latin typeface="Times New Roman" pitchFamily="18" charset="0"/>
                <a:cs typeface="Times New Roman" pitchFamily="18" charset="0"/>
              </a:rPr>
              <a:t>loader takes this as the transfer point to begin execution</a:t>
            </a:r>
            <a:r>
              <a:rPr lang="en-US" sz="2000">
                <a:latin typeface="Times New Roman" pitchFamily="18" charset="0"/>
                <a:cs typeface="Times New Roman" pitchFamily="18" charset="0"/>
              </a:rPr>
              <a:t>. </a:t>
            </a:r>
          </a:p>
          <a:p>
            <a:r>
              <a:rPr lang="en-US" sz="2000">
                <a:latin typeface="Times New Roman" pitchFamily="18" charset="0"/>
                <a:cs typeface="Times New Roman" pitchFamily="18" charset="0"/>
              </a:rPr>
              <a:t>If </a:t>
            </a:r>
            <a:r>
              <a:rPr lang="en-US" sz="2000" dirty="0">
                <a:latin typeface="Times New Roman" pitchFamily="18" charset="0"/>
                <a:cs typeface="Times New Roman" pitchFamily="18" charset="0"/>
              </a:rPr>
              <a:t>more than one control section specifies a transfer address, the loader arbitrarily uses the last one encountered.</a:t>
            </a:r>
          </a:p>
          <a:p>
            <a:r>
              <a:rPr lang="en-US" sz="2000" dirty="0">
                <a:latin typeface="Times New Roman" pitchFamily="18" charset="0"/>
                <a:cs typeface="Times New Roman" pitchFamily="18" charset="0"/>
              </a:rPr>
              <a:t>If no control section contains a transfer address, the loader uses the beginning of the linked program (i.e., PROGADDR) as the transfer point.</a:t>
            </a:r>
          </a:p>
          <a:p>
            <a:r>
              <a:rPr lang="en-US" sz="2000" dirty="0">
                <a:latin typeface="Times New Roman" pitchFamily="18" charset="0"/>
                <a:cs typeface="Times New Roman" pitchFamily="18" charset="0"/>
              </a:rPr>
              <a:t>Normally, a transfer address would be placed in the End record for a main program, but not for a subroutine.</a:t>
            </a:r>
          </a:p>
          <a:p>
            <a:endParaRPr lang="en-US"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122" name="Picture 2"/>
          <p:cNvPicPr>
            <a:picLocks noGrp="1" noChangeAspect="1" noChangeArrowheads="1"/>
          </p:cNvPicPr>
          <p:nvPr>
            <p:ph idx="1"/>
          </p:nvPr>
        </p:nvPicPr>
        <p:blipFill>
          <a:blip r:embed="rId2">
            <a:lum bright="2000" contrast="68000"/>
          </a:blip>
          <a:srcRect/>
          <a:stretch>
            <a:fillRect/>
          </a:stretch>
        </p:blipFill>
        <p:spPr bwMode="auto">
          <a:xfrm>
            <a:off x="1066800" y="0"/>
            <a:ext cx="7848600" cy="6749796"/>
          </a:xfrm>
          <a:prstGeom prst="rect">
            <a:avLst/>
          </a:prstGeom>
          <a:noFill/>
          <a:ln w="9525">
            <a:noFill/>
            <a:miter lim="800000"/>
            <a:headEnd/>
            <a:tailEnd/>
          </a:ln>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2050" name="Picture 2"/>
          <p:cNvPicPr>
            <a:picLocks noGrp="1" noChangeAspect="1" noChangeArrowheads="1"/>
          </p:cNvPicPr>
          <p:nvPr>
            <p:ph idx="1"/>
          </p:nvPr>
        </p:nvPicPr>
        <p:blipFill>
          <a:blip r:embed="rId3">
            <a:lum bright="-2000" contrast="62000"/>
          </a:blip>
          <a:srcRect/>
          <a:stretch>
            <a:fillRect/>
          </a:stretch>
        </p:blipFill>
        <p:spPr bwMode="auto">
          <a:xfrm>
            <a:off x="914400" y="0"/>
            <a:ext cx="7924800" cy="6248400"/>
          </a:xfrm>
          <a:prstGeom prst="rect">
            <a:avLst/>
          </a:prstGeom>
          <a:noFill/>
          <a:ln w="9525">
            <a:noFill/>
            <a:miter lim="800000"/>
            <a:headEnd/>
            <a:tailEnd/>
          </a:ln>
          <a:effectLst/>
        </p:spPr>
      </p:pic>
      <p:sp>
        <p:nvSpPr>
          <p:cNvPr id="5" name="TextBox 4"/>
          <p:cNvSpPr txBox="1"/>
          <p:nvPr/>
        </p:nvSpPr>
        <p:spPr>
          <a:xfrm>
            <a:off x="2971800" y="6324600"/>
            <a:ext cx="4114460" cy="369332"/>
          </a:xfrm>
          <a:prstGeom prst="rect">
            <a:avLst/>
          </a:prstGeom>
          <a:noFill/>
        </p:spPr>
        <p:txBody>
          <a:bodyPr wrap="none" rtlCol="0">
            <a:spAutoFit/>
          </a:bodyPr>
          <a:lstStyle/>
          <a:p>
            <a:r>
              <a:rPr lang="en-US" dirty="0">
                <a:latin typeface="Times New Roman" pitchFamily="18" charset="0"/>
                <a:cs typeface="Times New Roman" pitchFamily="18" charset="0"/>
              </a:rPr>
              <a:t>Figure 4.1 Loading of an absolute program</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sz="2000" dirty="0">
                <a:latin typeface="Times New Roman" pitchFamily="18" charset="0"/>
                <a:cs typeface="Times New Roman" pitchFamily="18" charset="0"/>
              </a:rPr>
              <a:t>This algorithm can be made more efficient. Assign a reference number, which is used (instead of the symbol name) in Modification records, to each external symbol referred to in a control section. Suppose we always assign the reference number 01 to the control section name.</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146" name="Picture 2"/>
          <p:cNvPicPr>
            <a:picLocks noGrp="1" noChangeAspect="1" noChangeArrowheads="1"/>
          </p:cNvPicPr>
          <p:nvPr>
            <p:ph idx="1"/>
          </p:nvPr>
        </p:nvPicPr>
        <p:blipFill>
          <a:blip r:embed="rId2">
            <a:lum bright="-1000" contrast="94000"/>
          </a:blip>
          <a:srcRect/>
          <a:stretch>
            <a:fillRect/>
          </a:stretch>
        </p:blipFill>
        <p:spPr bwMode="auto">
          <a:xfrm>
            <a:off x="1066800" y="457200"/>
            <a:ext cx="7481009" cy="5791200"/>
          </a:xfrm>
          <a:prstGeom prst="rect">
            <a:avLst/>
          </a:prstGeom>
          <a:noFill/>
          <a:ln w="9525">
            <a:noFill/>
            <a:miter lim="800000"/>
            <a:headEnd/>
            <a:tailEnd/>
          </a:ln>
          <a:effec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170" name="Picture 2"/>
          <p:cNvPicPr>
            <a:picLocks noGrp="1" noChangeAspect="1" noChangeArrowheads="1"/>
          </p:cNvPicPr>
          <p:nvPr>
            <p:ph idx="1"/>
          </p:nvPr>
        </p:nvPicPr>
        <p:blipFill>
          <a:blip r:embed="rId2">
            <a:lum bright="6000" contrast="47000"/>
          </a:blip>
          <a:srcRect/>
          <a:stretch>
            <a:fillRect/>
          </a:stretch>
        </p:blipFill>
        <p:spPr bwMode="auto">
          <a:xfrm>
            <a:off x="1752601" y="1066800"/>
            <a:ext cx="6189662" cy="5086350"/>
          </a:xfrm>
          <a:prstGeom prst="rect">
            <a:avLst/>
          </a:prstGeom>
          <a:noFill/>
          <a:ln w="9525">
            <a:noFill/>
            <a:miter lim="800000"/>
            <a:headEnd/>
            <a:tailEnd/>
          </a:ln>
          <a:effec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194" name="Picture 2"/>
          <p:cNvPicPr>
            <a:picLocks noGrp="1" noChangeAspect="1" noChangeArrowheads="1"/>
          </p:cNvPicPr>
          <p:nvPr>
            <p:ph idx="1"/>
          </p:nvPr>
        </p:nvPicPr>
        <p:blipFill>
          <a:blip r:embed="rId2">
            <a:lum bright="-6000" contrast="52000"/>
          </a:blip>
          <a:srcRect/>
          <a:stretch>
            <a:fillRect/>
          </a:stretch>
        </p:blipFill>
        <p:spPr bwMode="auto">
          <a:xfrm>
            <a:off x="1600200" y="1066800"/>
            <a:ext cx="6042025" cy="5024437"/>
          </a:xfrm>
          <a:prstGeom prst="rect">
            <a:avLst/>
          </a:prstGeom>
          <a:noFill/>
          <a:ln w="9525">
            <a:noFill/>
            <a:miter lim="800000"/>
            <a:headEnd/>
            <a:tailEnd/>
          </a:ln>
          <a:effec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74638"/>
            <a:ext cx="7943088" cy="1143000"/>
          </a:xfrm>
        </p:spPr>
        <p:txBody>
          <a:bodyPr>
            <a:normAutofit/>
          </a:bodyPr>
          <a:lstStyle/>
          <a:p>
            <a:r>
              <a:rPr lang="en-US" sz="3200" dirty="0">
                <a:latin typeface="Times New Roman" pitchFamily="18" charset="0"/>
                <a:cs typeface="Times New Roman" pitchFamily="18" charset="0"/>
              </a:rPr>
              <a:t>4.3 MACHINE-INDEPENDENT LOADER FEATURES</a:t>
            </a:r>
          </a:p>
        </p:txBody>
      </p:sp>
      <p:sp>
        <p:nvSpPr>
          <p:cNvPr id="3" name="Content Placeholder 2"/>
          <p:cNvSpPr>
            <a:spLocks noGrp="1"/>
          </p:cNvSpPr>
          <p:nvPr>
            <p:ph idx="1"/>
          </p:nvPr>
        </p:nvSpPr>
        <p:spPr>
          <a:xfrm>
            <a:off x="1143000" y="1676400"/>
            <a:ext cx="7790688" cy="4572000"/>
          </a:xfrm>
        </p:spPr>
        <p:txBody>
          <a:bodyPr>
            <a:normAutofit/>
          </a:bodyPr>
          <a:lstStyle/>
          <a:p>
            <a:pPr>
              <a:lnSpc>
                <a:spcPct val="150000"/>
              </a:lnSpc>
            </a:pPr>
            <a:r>
              <a:rPr lang="en-US" sz="2000" dirty="0">
                <a:latin typeface="Times New Roman" pitchFamily="18" charset="0"/>
                <a:cs typeface="Times New Roman" pitchFamily="18" charset="0"/>
              </a:rPr>
              <a:t>Loading and linking are often thought of as OS service functions. </a:t>
            </a:r>
          </a:p>
          <a:p>
            <a:pPr>
              <a:lnSpc>
                <a:spcPct val="150000"/>
              </a:lnSpc>
            </a:pPr>
            <a:r>
              <a:rPr lang="en-US" sz="2000" dirty="0">
                <a:latin typeface="Times New Roman" pitchFamily="18" charset="0"/>
                <a:cs typeface="Times New Roman" pitchFamily="18" charset="0"/>
              </a:rPr>
              <a:t>Machine independent loader features include </a:t>
            </a:r>
          </a:p>
          <a:p>
            <a:pPr>
              <a:lnSpc>
                <a:spcPct val="150000"/>
              </a:lnSpc>
            </a:pPr>
            <a:r>
              <a:rPr lang="en-US" sz="2000" dirty="0">
                <a:latin typeface="Times New Roman" pitchFamily="18" charset="0"/>
                <a:cs typeface="Times New Roman" pitchFamily="18" charset="0"/>
              </a:rPr>
              <a:t>the use of an automatic library search process for handling external reference and some common options that can be selected at the time of loading and linking.</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4.3.1 Automatic Library Search</a:t>
            </a:r>
          </a:p>
        </p:txBody>
      </p:sp>
      <p:sp>
        <p:nvSpPr>
          <p:cNvPr id="3" name="Content Placeholder 2"/>
          <p:cNvSpPr>
            <a:spLocks noGrp="1"/>
          </p:cNvSpPr>
          <p:nvPr>
            <p:ph idx="1"/>
          </p:nvPr>
        </p:nvSpPr>
        <p:spPr>
          <a:xfrm>
            <a:off x="1143000" y="1219200"/>
            <a:ext cx="7790688" cy="5029200"/>
          </a:xfrm>
        </p:spPr>
        <p:txBody>
          <a:bodyPr>
            <a:normAutofit fontScale="92500" lnSpcReduction="10000"/>
          </a:bodyPr>
          <a:lstStyle/>
          <a:p>
            <a:pPr algn="just">
              <a:lnSpc>
                <a:spcPct val="150000"/>
              </a:lnSpc>
            </a:pPr>
            <a:r>
              <a:rPr lang="en-US" sz="2000" dirty="0">
                <a:latin typeface="Times New Roman" pitchFamily="18" charset="0"/>
                <a:cs typeface="Times New Roman" pitchFamily="18" charset="0"/>
              </a:rPr>
              <a:t>Many linking loaders can automatically incorporate routines from a subprogram library into the program being loaded </a:t>
            </a:r>
          </a:p>
          <a:p>
            <a:pPr algn="just">
              <a:lnSpc>
                <a:spcPct val="150000"/>
              </a:lnSpc>
            </a:pPr>
            <a:r>
              <a:rPr lang="en-US" sz="2000" dirty="0">
                <a:latin typeface="Times New Roman" pitchFamily="18" charset="0"/>
                <a:cs typeface="Times New Roman" pitchFamily="18" charset="0"/>
              </a:rPr>
              <a:t>In most cases there is a standard system library for this purpose.</a:t>
            </a:r>
          </a:p>
          <a:p>
            <a:pPr algn="just">
              <a:lnSpc>
                <a:spcPct val="150000"/>
              </a:lnSpc>
            </a:pPr>
            <a:r>
              <a:rPr lang="en-US" sz="2000" dirty="0">
                <a:latin typeface="Times New Roman" pitchFamily="18" charset="0"/>
                <a:cs typeface="Times New Roman" pitchFamily="18" charset="0"/>
              </a:rPr>
              <a:t>Other libraries may be specified by control statements or by parameters to the loader. </a:t>
            </a:r>
          </a:p>
          <a:p>
            <a:pPr algn="just">
              <a:lnSpc>
                <a:spcPct val="150000"/>
              </a:lnSpc>
            </a:pPr>
            <a:r>
              <a:rPr lang="en-US" sz="2000" dirty="0">
                <a:latin typeface="Times New Roman" pitchFamily="18" charset="0"/>
                <a:cs typeface="Times New Roman" pitchFamily="18" charset="0"/>
              </a:rPr>
              <a:t>This feature allows the programmer to use subroutines from one or more libraries.</a:t>
            </a:r>
          </a:p>
          <a:p>
            <a:pPr algn="just">
              <a:lnSpc>
                <a:spcPct val="150000"/>
              </a:lnSpc>
            </a:pPr>
            <a:r>
              <a:rPr lang="en-US" sz="2000" b="1" dirty="0">
                <a:latin typeface="Times New Roman" pitchFamily="18" charset="0"/>
                <a:cs typeface="Times New Roman" pitchFamily="18" charset="0"/>
              </a:rPr>
              <a:t>The subroutines called by the program being loaded are automatically fetched from the library, linked with the main program and loaded. On some systems this feature is referred to as automatic library call(or search).</a:t>
            </a:r>
          </a:p>
          <a:p>
            <a:pPr algn="just">
              <a:lnSpc>
                <a:spcPct val="150000"/>
              </a:lnSpc>
            </a:pPr>
            <a:endParaRPr lang="en-US" sz="2000" b="1" dirty="0">
              <a:latin typeface="Times New Roman" pitchFamily="18" charset="0"/>
              <a:cs typeface="Times New Roman" pitchFamily="18" charset="0"/>
            </a:endParaRPr>
          </a:p>
          <a:p>
            <a:pPr algn="just">
              <a:lnSpc>
                <a:spcPct val="150000"/>
              </a:lnSpc>
            </a:pPr>
            <a:endParaRPr lang="en-US" sz="2000" b="1" dirty="0">
              <a:latin typeface="Times New Roman" pitchFamily="18" charset="0"/>
              <a:cs typeface="Times New Roman" pitchFamily="18" charset="0"/>
            </a:endParaRPr>
          </a:p>
          <a:p>
            <a:endParaRPr lang="en-US" sz="2000" dirty="0">
              <a:latin typeface="Times New Roman" pitchFamily="18" charset="0"/>
              <a:cs typeface="Times New Roman" pitchFamily="18" charset="0"/>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pPr algn="just"/>
            <a:r>
              <a:rPr lang="en-US" dirty="0">
                <a:latin typeface="Times New Roman" pitchFamily="18" charset="0"/>
                <a:cs typeface="Times New Roman" pitchFamily="18" charset="0"/>
              </a:rPr>
              <a:t>Linking loaders that support automatic library search must keep track of </a:t>
            </a:r>
          </a:p>
          <a:p>
            <a:pPr algn="just"/>
            <a:r>
              <a:rPr lang="en-US" dirty="0">
                <a:latin typeface="Times New Roman" pitchFamily="18" charset="0"/>
                <a:cs typeface="Times New Roman" pitchFamily="18" charset="0"/>
              </a:rPr>
              <a:t>external symbols that are referred to, but not defined, in the primary input to the loader.</a:t>
            </a:r>
          </a:p>
          <a:p>
            <a:pPr algn="just"/>
            <a:r>
              <a:rPr lang="en-US" dirty="0">
                <a:latin typeface="Times New Roman" pitchFamily="18" charset="0"/>
                <a:cs typeface="Times New Roman" pitchFamily="18" charset="0"/>
              </a:rPr>
              <a:t>For this, enter symbols from each Refer record into ESTAB unless these symbols are already present.</a:t>
            </a:r>
          </a:p>
        </p:txBody>
      </p:sp>
    </p:spTree>
    <p:extLst>
      <p:ext uri="{BB962C8B-B14F-4D97-AF65-F5344CB8AC3E}">
        <p14:creationId xmlns:p14="http://schemas.microsoft.com/office/powerpoint/2010/main" val="197925338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381000"/>
            <a:ext cx="7866888" cy="5867400"/>
          </a:xfrm>
        </p:spPr>
        <p:txBody>
          <a:bodyPr>
            <a:normAutofit lnSpcReduction="10000"/>
          </a:bodyPr>
          <a:lstStyle/>
          <a:p>
            <a:endParaRPr lang="en-US" sz="2000" dirty="0">
              <a:latin typeface="Times New Roman" pitchFamily="18" charset="0"/>
              <a:cs typeface="Times New Roman" pitchFamily="18" charset="0"/>
            </a:endParaRPr>
          </a:p>
          <a:p>
            <a:pPr algn="just">
              <a:lnSpc>
                <a:spcPct val="150000"/>
              </a:lnSpc>
            </a:pPr>
            <a:r>
              <a:rPr lang="en-US" sz="2400" dirty="0">
                <a:latin typeface="Times New Roman" pitchFamily="18" charset="0"/>
                <a:cs typeface="Times New Roman" pitchFamily="18" charset="0"/>
              </a:rPr>
              <a:t>These symbols are marked to indicate that symbol has not yet defined.</a:t>
            </a:r>
          </a:p>
          <a:p>
            <a:pPr algn="just">
              <a:lnSpc>
                <a:spcPct val="150000"/>
              </a:lnSpc>
            </a:pPr>
            <a:r>
              <a:rPr lang="en-US" sz="2400" dirty="0">
                <a:latin typeface="Times New Roman" pitchFamily="18" charset="0"/>
                <a:cs typeface="Times New Roman" pitchFamily="18" charset="0"/>
              </a:rPr>
              <a:t>When the definition is seen, the address assigned to the symbol is filled in to complete the entry.</a:t>
            </a:r>
          </a:p>
          <a:p>
            <a:pPr algn="just">
              <a:lnSpc>
                <a:spcPct val="150000"/>
              </a:lnSpc>
            </a:pPr>
            <a:r>
              <a:rPr lang="en-US" sz="2400" dirty="0">
                <a:latin typeface="Times New Roman" pitchFamily="18" charset="0"/>
                <a:cs typeface="Times New Roman" pitchFamily="18" charset="0"/>
              </a:rPr>
              <a:t>At the end of Pass 1, the symbols in ESTAB that remain undefined represent unresolved external references.</a:t>
            </a:r>
          </a:p>
          <a:p>
            <a:pPr algn="just">
              <a:lnSpc>
                <a:spcPct val="150000"/>
              </a:lnSpc>
            </a:pPr>
            <a:r>
              <a:rPr lang="en-US" sz="2400" dirty="0">
                <a:latin typeface="Times New Roman" pitchFamily="18" charset="0"/>
                <a:cs typeface="Times New Roman" pitchFamily="18" charset="0"/>
              </a:rPr>
              <a:t>The loader searches the library or libraries specified for routines that contain the definitions of these symbols, </a:t>
            </a:r>
          </a:p>
          <a:p>
            <a:pPr algn="just">
              <a:lnSpc>
                <a:spcPct val="150000"/>
              </a:lnSpc>
            </a:pPr>
            <a:r>
              <a:rPr lang="en-US" sz="2400" dirty="0">
                <a:latin typeface="Times New Roman" pitchFamily="18" charset="0"/>
                <a:cs typeface="Times New Roman" pitchFamily="18" charset="0"/>
              </a:rPr>
              <a:t>and processes the subroutines found by this search exactly as if they had been part of the primary input stream.</a:t>
            </a:r>
          </a:p>
          <a:p>
            <a:pPr algn="just">
              <a:lnSpc>
                <a:spcPct val="150000"/>
              </a:lnSpc>
            </a:pPr>
            <a:endParaRPr lang="en-US" sz="24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latin typeface="Times New Roman" pitchFamily="18" charset="0"/>
                <a:cs typeface="Times New Roman" pitchFamily="18" charset="0"/>
              </a:rPr>
              <a:t>The subroutines fetched from a library in this way may themselves contain external references. </a:t>
            </a:r>
          </a:p>
          <a:p>
            <a:r>
              <a:rPr lang="en-US" dirty="0">
                <a:latin typeface="Times New Roman" pitchFamily="18" charset="0"/>
                <a:cs typeface="Times New Roman" pitchFamily="18" charset="0"/>
              </a:rPr>
              <a:t>It is therefore necessary to repeat the library search process until all references are resolved.</a:t>
            </a:r>
          </a:p>
          <a:p>
            <a:r>
              <a:rPr lang="en-US" dirty="0">
                <a:latin typeface="Times New Roman" pitchFamily="18" charset="0"/>
                <a:cs typeface="Times New Roman" pitchFamily="18" charset="0"/>
              </a:rPr>
              <a:t>If unresolved external references remain after the library search is completed, these must be treated as errors.</a:t>
            </a:r>
          </a:p>
          <a:p>
            <a:endParaRPr lang="en-IN" dirty="0"/>
          </a:p>
        </p:txBody>
      </p:sp>
    </p:spTree>
    <p:extLst>
      <p:ext uri="{BB962C8B-B14F-4D97-AF65-F5344CB8AC3E}">
        <p14:creationId xmlns:p14="http://schemas.microsoft.com/office/powerpoint/2010/main" val="148823537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90600" y="304800"/>
            <a:ext cx="7943088" cy="5943600"/>
          </a:xfrm>
        </p:spPr>
        <p:txBody>
          <a:bodyPr>
            <a:normAutofit/>
          </a:bodyPr>
          <a:lstStyle/>
          <a:p>
            <a:pPr algn="just"/>
            <a:endParaRPr lang="en-US" sz="2000" dirty="0">
              <a:latin typeface="Times New Roman" pitchFamily="18" charset="0"/>
              <a:cs typeface="Times New Roman" pitchFamily="18" charset="0"/>
            </a:endParaRPr>
          </a:p>
          <a:p>
            <a:pPr algn="just">
              <a:lnSpc>
                <a:spcPct val="150000"/>
              </a:lnSpc>
            </a:pPr>
            <a:r>
              <a:rPr lang="en-US" sz="2000" dirty="0">
                <a:latin typeface="Times New Roman" pitchFamily="18" charset="0"/>
                <a:cs typeface="Times New Roman" pitchFamily="18" charset="0"/>
              </a:rPr>
              <a:t>The process (above) allows the programmer to override standard subroutines in the library by supplying his or her own routines.</a:t>
            </a:r>
          </a:p>
          <a:p>
            <a:pPr algn="just">
              <a:lnSpc>
                <a:spcPct val="150000"/>
              </a:lnSpc>
            </a:pPr>
            <a:r>
              <a:rPr lang="en-US" sz="2000" dirty="0">
                <a:latin typeface="Times New Roman" pitchFamily="18" charset="0"/>
                <a:cs typeface="Times New Roman" pitchFamily="18" charset="0"/>
              </a:rPr>
              <a:t>For example the main program refers to standard subroutine named SQRT which is automatically included in the library search function. </a:t>
            </a:r>
          </a:p>
          <a:p>
            <a:pPr algn="just">
              <a:lnSpc>
                <a:spcPct val="150000"/>
              </a:lnSpc>
            </a:pPr>
            <a:r>
              <a:rPr lang="en-US" sz="2000" dirty="0">
                <a:latin typeface="Times New Roman" pitchFamily="18" charset="0"/>
                <a:cs typeface="Times New Roman" pitchFamily="18" charset="0"/>
              </a:rPr>
              <a:t>If the programmer wants to use a different version of SQRT, it is done by including it as input to the loader. </a:t>
            </a:r>
          </a:p>
          <a:p>
            <a:pPr algn="just">
              <a:lnSpc>
                <a:spcPct val="150000"/>
              </a:lnSpc>
            </a:pPr>
            <a:r>
              <a:rPr lang="en-US" sz="2000" dirty="0">
                <a:latin typeface="Times New Roman" pitchFamily="18" charset="0"/>
                <a:cs typeface="Times New Roman" pitchFamily="18" charset="0"/>
              </a:rPr>
              <a:t>By the end of pass1 of the loader , SQRT would be already defined and it will not be included in any library search.</a:t>
            </a:r>
          </a:p>
          <a:p>
            <a:pPr algn="just">
              <a:lnSpc>
                <a:spcPct val="150000"/>
              </a:lnSpc>
            </a:pPr>
            <a:endParaRPr lang="en-US" sz="2000" dirty="0">
              <a:latin typeface="Times New Roman" pitchFamily="18" charset="0"/>
              <a:cs typeface="Times New Roman"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3074" name="Picture 2"/>
          <p:cNvPicPr>
            <a:picLocks noGrp="1" noChangeAspect="1" noChangeArrowheads="1"/>
          </p:cNvPicPr>
          <p:nvPr>
            <p:ph idx="1"/>
          </p:nvPr>
        </p:nvPicPr>
        <p:blipFill>
          <a:blip r:embed="rId2">
            <a:lum bright="-1000" contrast="54000"/>
          </a:blip>
          <a:srcRect/>
          <a:stretch>
            <a:fillRect/>
          </a:stretch>
        </p:blipFill>
        <p:spPr bwMode="auto">
          <a:xfrm>
            <a:off x="1143000" y="1295400"/>
            <a:ext cx="7696199" cy="4114800"/>
          </a:xfrm>
          <a:prstGeom prst="rect">
            <a:avLst/>
          </a:prstGeom>
          <a:noFill/>
          <a:ln w="9525">
            <a:noFill/>
            <a:miter lim="800000"/>
            <a:headEnd/>
            <a:tailEnd/>
          </a:ln>
          <a:effectLst/>
        </p:spPr>
      </p:pic>
      <p:sp>
        <p:nvSpPr>
          <p:cNvPr id="5" name="TextBox 4"/>
          <p:cNvSpPr txBox="1"/>
          <p:nvPr/>
        </p:nvSpPr>
        <p:spPr>
          <a:xfrm>
            <a:off x="3048000" y="6019800"/>
            <a:ext cx="4203267" cy="369332"/>
          </a:xfrm>
          <a:prstGeom prst="rect">
            <a:avLst/>
          </a:prstGeom>
          <a:noFill/>
        </p:spPr>
        <p:txBody>
          <a:bodyPr wrap="none" rtlCol="0">
            <a:spAutoFit/>
          </a:bodyPr>
          <a:lstStyle/>
          <a:p>
            <a:pPr algn="ctr"/>
            <a:r>
              <a:rPr lang="en-US" dirty="0">
                <a:latin typeface="Times New Roman" pitchFamily="18" charset="0"/>
                <a:cs typeface="Times New Roman" pitchFamily="18" charset="0"/>
              </a:rPr>
              <a:t>Figure 4.2 Algorithm for an absolute loader</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85000" lnSpcReduction="10000"/>
          </a:bodyPr>
          <a:lstStyle/>
          <a:p>
            <a:pPr algn="just"/>
            <a:r>
              <a:rPr lang="en-US" dirty="0">
                <a:latin typeface="Times New Roman" pitchFamily="18" charset="0"/>
                <a:cs typeface="Times New Roman" pitchFamily="18" charset="0"/>
              </a:rPr>
              <a:t>Libraries to be searched contains the assembled or compiled versions of the subroutines</a:t>
            </a:r>
          </a:p>
          <a:p>
            <a:pPr algn="just"/>
            <a:r>
              <a:rPr lang="en-US" dirty="0">
                <a:latin typeface="Times New Roman" pitchFamily="18" charset="0"/>
                <a:cs typeface="Times New Roman" pitchFamily="18" charset="0"/>
              </a:rPr>
              <a:t>To search these libraries, scanning the object programs for define records is quite inefficient.</a:t>
            </a:r>
          </a:p>
          <a:p>
            <a:pPr algn="just"/>
            <a:r>
              <a:rPr lang="en-US" dirty="0">
                <a:latin typeface="Times New Roman" pitchFamily="18" charset="0"/>
                <a:cs typeface="Times New Roman" pitchFamily="18" charset="0"/>
              </a:rPr>
              <a:t>A special file structure is used for libraries. This structure contains a directory that gives the name of each routine and a pointer to its address within the file.</a:t>
            </a:r>
          </a:p>
          <a:p>
            <a:pPr algn="just"/>
            <a:r>
              <a:rPr lang="en-US" dirty="0">
                <a:latin typeface="Times New Roman" pitchFamily="18" charset="0"/>
                <a:cs typeface="Times New Roman" pitchFamily="18" charset="0"/>
              </a:rPr>
              <a:t>If the subroutine is to be callable by more than one name, both names are entered into the directory but the object program is stored only once.</a:t>
            </a:r>
          </a:p>
          <a:p>
            <a:endParaRPr lang="en-IN" dirty="0"/>
          </a:p>
        </p:txBody>
      </p:sp>
    </p:spTree>
    <p:extLst>
      <p:ext uri="{BB962C8B-B14F-4D97-AF65-F5344CB8AC3E}">
        <p14:creationId xmlns:p14="http://schemas.microsoft.com/office/powerpoint/2010/main" val="203004764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715962"/>
          </a:xfrm>
        </p:spPr>
        <p:txBody>
          <a:bodyPr>
            <a:normAutofit fontScale="90000"/>
          </a:bodyPr>
          <a:lstStyle/>
          <a:p>
            <a:pPr algn="ctr"/>
            <a:r>
              <a:rPr lang="en-US" dirty="0">
                <a:latin typeface="Times New Roman" pitchFamily="18" charset="0"/>
                <a:cs typeface="Times New Roman" pitchFamily="18" charset="0"/>
              </a:rPr>
              <a:t>4.3.2 Loader Options</a:t>
            </a:r>
          </a:p>
        </p:txBody>
      </p:sp>
      <p:sp>
        <p:nvSpPr>
          <p:cNvPr id="3" name="Content Placeholder 2"/>
          <p:cNvSpPr>
            <a:spLocks noGrp="1"/>
          </p:cNvSpPr>
          <p:nvPr>
            <p:ph idx="1"/>
          </p:nvPr>
        </p:nvSpPr>
        <p:spPr>
          <a:xfrm>
            <a:off x="1066800" y="1143000"/>
            <a:ext cx="7726680" cy="4953000"/>
          </a:xfrm>
        </p:spPr>
        <p:txBody>
          <a:bodyPr>
            <a:noAutofit/>
          </a:bodyPr>
          <a:lstStyle/>
          <a:p>
            <a:pPr algn="just"/>
            <a:r>
              <a:rPr lang="en-US" sz="2000" dirty="0">
                <a:latin typeface="Times New Roman" pitchFamily="18" charset="0"/>
                <a:cs typeface="Times New Roman" pitchFamily="18" charset="0"/>
              </a:rPr>
              <a:t>Many loaders allow the user to specify options that modify the standard processing.</a:t>
            </a:r>
          </a:p>
          <a:p>
            <a:pPr algn="just"/>
            <a:r>
              <a:rPr lang="en-US" sz="2000" dirty="0">
                <a:latin typeface="Times New Roman" pitchFamily="18" charset="0"/>
                <a:cs typeface="Times New Roman" pitchFamily="18" charset="0"/>
              </a:rPr>
              <a:t>Many loaders have a </a:t>
            </a:r>
            <a:r>
              <a:rPr lang="en-US" sz="2000" b="1" dirty="0">
                <a:latin typeface="Times New Roman" pitchFamily="18" charset="0"/>
                <a:cs typeface="Times New Roman" pitchFamily="18" charset="0"/>
              </a:rPr>
              <a:t>special command language </a:t>
            </a:r>
            <a:r>
              <a:rPr lang="en-US" sz="2000" dirty="0">
                <a:latin typeface="Times New Roman" pitchFamily="18" charset="0"/>
                <a:cs typeface="Times New Roman" pitchFamily="18" charset="0"/>
              </a:rPr>
              <a:t>that is used to specify options.</a:t>
            </a:r>
          </a:p>
          <a:p>
            <a:pPr algn="just"/>
            <a:r>
              <a:rPr lang="en-US" sz="2000" dirty="0">
                <a:latin typeface="Times New Roman" pitchFamily="18" charset="0"/>
                <a:cs typeface="Times New Roman" pitchFamily="18" charset="0"/>
              </a:rPr>
              <a:t>Sometimes there is a separate input file to the loader that contains such control statements.</a:t>
            </a:r>
          </a:p>
          <a:p>
            <a:pPr algn="just"/>
            <a:r>
              <a:rPr lang="en-US" sz="2000" dirty="0">
                <a:latin typeface="Times New Roman" pitchFamily="18" charset="0"/>
                <a:cs typeface="Times New Roman" pitchFamily="18" charset="0"/>
              </a:rPr>
              <a:t>The control statements can also be embedded in the primary input stream between object programs.</a:t>
            </a:r>
          </a:p>
          <a:p>
            <a:pPr algn="just"/>
            <a:r>
              <a:rPr lang="en-US" sz="2000" dirty="0">
                <a:latin typeface="Times New Roman" pitchFamily="18" charset="0"/>
                <a:cs typeface="Times New Roman" pitchFamily="18" charset="0"/>
              </a:rPr>
              <a:t>In other case, the programmer can include the loader control statements in the source program and the assembler or compiler retains these commands as a part of the object program.</a:t>
            </a:r>
          </a:p>
          <a:p>
            <a:endParaRPr lang="en-US" sz="2000" dirty="0">
              <a:latin typeface="Times New Roman" pitchFamily="18" charset="0"/>
              <a:cs typeface="Times New Roman" pitchFamily="18" charset="0"/>
            </a:endParaRPr>
          </a:p>
          <a:p>
            <a:endParaRPr lang="en-US" sz="2000" dirty="0">
              <a:latin typeface="Times New Roman" pitchFamily="18" charset="0"/>
              <a:cs typeface="Times New Roman" pitchFamily="18" charset="0"/>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90600" y="228600"/>
            <a:ext cx="7943088" cy="6019800"/>
          </a:xfrm>
        </p:spPr>
        <p:txBody>
          <a:bodyPr>
            <a:normAutofit/>
          </a:bodyPr>
          <a:lstStyle/>
          <a:p>
            <a:r>
              <a:rPr lang="en-US" sz="2000" b="1" dirty="0">
                <a:latin typeface="Times New Roman" pitchFamily="18" charset="0"/>
                <a:cs typeface="Times New Roman" pitchFamily="18" charset="0"/>
              </a:rPr>
              <a:t>Typical loader option 1: </a:t>
            </a:r>
          </a:p>
          <a:p>
            <a:pPr>
              <a:buNone/>
            </a:pPr>
            <a:r>
              <a:rPr lang="en-US" sz="2000" dirty="0">
                <a:latin typeface="Times New Roman" pitchFamily="18" charset="0"/>
                <a:cs typeface="Times New Roman" pitchFamily="18" charset="0"/>
              </a:rPr>
              <a:t>	Allows the selection of alternative sources of input.</a:t>
            </a:r>
          </a:p>
          <a:p>
            <a:pPr>
              <a:buNone/>
            </a:pPr>
            <a:r>
              <a:rPr lang="en-US" sz="2000" dirty="0">
                <a:latin typeface="Times New Roman" pitchFamily="18" charset="0"/>
                <a:cs typeface="Times New Roman" pitchFamily="18" charset="0"/>
              </a:rPr>
              <a:t>	Ex : INCLUDE program-name (library-name) </a:t>
            </a:r>
          </a:p>
          <a:p>
            <a:pPr>
              <a:buNone/>
            </a:pPr>
            <a:r>
              <a:rPr lang="en-US" sz="2000" dirty="0">
                <a:latin typeface="Times New Roman" pitchFamily="18" charset="0"/>
                <a:cs typeface="Times New Roman" pitchFamily="18" charset="0"/>
              </a:rPr>
              <a:t>	might direct the loader to read the designated object program from a library and treat it as if it were part of the primary loader input.</a:t>
            </a:r>
          </a:p>
          <a:p>
            <a:pPr>
              <a:buNone/>
            </a:pPr>
            <a:endParaRPr lang="en-US" sz="2000" dirty="0">
              <a:latin typeface="Times New Roman" pitchFamily="18" charset="0"/>
              <a:cs typeface="Times New Roman" pitchFamily="18" charset="0"/>
            </a:endParaRPr>
          </a:p>
          <a:p>
            <a:r>
              <a:rPr lang="en-US" sz="2000" b="1" dirty="0">
                <a:latin typeface="Times New Roman" pitchFamily="18" charset="0"/>
                <a:cs typeface="Times New Roman" pitchFamily="18" charset="0"/>
              </a:rPr>
              <a:t>Loader option 2: </a:t>
            </a:r>
          </a:p>
          <a:p>
            <a:pPr>
              <a:buNone/>
            </a:pPr>
            <a:r>
              <a:rPr lang="en-US" sz="2000" dirty="0">
                <a:latin typeface="Times New Roman" pitchFamily="18" charset="0"/>
                <a:cs typeface="Times New Roman" pitchFamily="18" charset="0"/>
              </a:rPr>
              <a:t>	Allows the user to delete external symbols or entire control sections.</a:t>
            </a:r>
          </a:p>
          <a:p>
            <a:pPr>
              <a:buNone/>
            </a:pPr>
            <a:r>
              <a:rPr lang="en-US" sz="2000" dirty="0">
                <a:latin typeface="Times New Roman" pitchFamily="18" charset="0"/>
                <a:cs typeface="Times New Roman" pitchFamily="18" charset="0"/>
              </a:rPr>
              <a:t>	Ex : DELETE </a:t>
            </a:r>
            <a:r>
              <a:rPr lang="en-US" sz="2000" dirty="0" err="1">
                <a:latin typeface="Times New Roman" pitchFamily="18" charset="0"/>
                <a:cs typeface="Times New Roman" pitchFamily="18" charset="0"/>
              </a:rPr>
              <a:t>csect</a:t>
            </a:r>
            <a:r>
              <a:rPr lang="en-US" sz="2000" dirty="0">
                <a:latin typeface="Times New Roman" pitchFamily="18" charset="0"/>
                <a:cs typeface="Times New Roman" pitchFamily="18" charset="0"/>
              </a:rPr>
              <a:t>-name</a:t>
            </a:r>
          </a:p>
          <a:p>
            <a:pPr>
              <a:buNone/>
            </a:pPr>
            <a:r>
              <a:rPr lang="en-US" sz="2000" dirty="0">
                <a:latin typeface="Times New Roman" pitchFamily="18" charset="0"/>
                <a:cs typeface="Times New Roman" pitchFamily="18" charset="0"/>
              </a:rPr>
              <a:t>    might instruct the loader to delete the named control section(s) from the set of programs being loaded.</a:t>
            </a:r>
          </a:p>
          <a:p>
            <a:pPr>
              <a:buNone/>
            </a:pPr>
            <a:endParaRPr lang="en-US" sz="2000" dirty="0">
              <a:latin typeface="Times New Roman" pitchFamily="18" charset="0"/>
              <a:cs typeface="Times New Roman" pitchFamily="18" charset="0"/>
            </a:endParaRPr>
          </a:p>
          <a:p>
            <a:pPr>
              <a:buNone/>
            </a:pPr>
            <a:r>
              <a:rPr lang="en-US" sz="2000" dirty="0">
                <a:latin typeface="Times New Roman" pitchFamily="18" charset="0"/>
                <a:cs typeface="Times New Roman" pitchFamily="18" charset="0"/>
              </a:rPr>
              <a:t>	CHANGE name1, name2 </a:t>
            </a:r>
          </a:p>
          <a:p>
            <a:pPr>
              <a:buNone/>
            </a:pPr>
            <a:r>
              <a:rPr lang="en-US" sz="2000" dirty="0">
                <a:latin typeface="Times New Roman" pitchFamily="18" charset="0"/>
                <a:cs typeface="Times New Roman" pitchFamily="18" charset="0"/>
              </a:rPr>
              <a:t>	might cause the external symbol name1 to be changed to name2 wherever it appears in the object programs.</a:t>
            </a:r>
          </a:p>
          <a:p>
            <a:pPr>
              <a:buNone/>
            </a:pPr>
            <a:endParaRPr lang="en-US" sz="2000" dirty="0">
              <a:latin typeface="Times New Roman" pitchFamily="18" charset="0"/>
              <a:cs typeface="Times New Roman" pitchFamily="18" charset="0"/>
            </a:endParaRPr>
          </a:p>
          <a:p>
            <a:endParaRPr lang="en-US"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90600" y="228600"/>
            <a:ext cx="7943088" cy="6400800"/>
          </a:xfrm>
        </p:spPr>
        <p:txBody>
          <a:bodyPr>
            <a:normAutofit/>
          </a:bodyPr>
          <a:lstStyle/>
          <a:p>
            <a:pPr>
              <a:buNone/>
            </a:pPr>
            <a:r>
              <a:rPr lang="en-US" sz="2000" b="1" dirty="0">
                <a:latin typeface="Times New Roman" pitchFamily="18" charset="0"/>
                <a:cs typeface="Times New Roman" pitchFamily="18" charset="0"/>
              </a:rPr>
              <a:t>Loader option 3: </a:t>
            </a:r>
          </a:p>
          <a:p>
            <a:pPr>
              <a:buNone/>
            </a:pPr>
            <a:r>
              <a:rPr lang="en-US" sz="2000" dirty="0">
                <a:latin typeface="Times New Roman" pitchFamily="18" charset="0"/>
                <a:cs typeface="Times New Roman" pitchFamily="18" charset="0"/>
              </a:rPr>
              <a:t>	Involves the automatic inclusion of library routines to satisfy external references.</a:t>
            </a:r>
          </a:p>
          <a:p>
            <a:pPr>
              <a:buNone/>
            </a:pPr>
            <a:r>
              <a:rPr lang="en-US" sz="2000" dirty="0">
                <a:latin typeface="Times New Roman" pitchFamily="18" charset="0"/>
                <a:cs typeface="Times New Roman" pitchFamily="18" charset="0"/>
              </a:rPr>
              <a:t>	Ex. : LIBRARY MYLIB</a:t>
            </a:r>
          </a:p>
          <a:p>
            <a:pPr>
              <a:buNone/>
            </a:pPr>
            <a:r>
              <a:rPr lang="en-US" sz="2000" dirty="0">
                <a:latin typeface="Times New Roman" pitchFamily="18" charset="0"/>
                <a:cs typeface="Times New Roman" pitchFamily="18" charset="0"/>
              </a:rPr>
              <a:t>	Such user-specified libraries are normally searched before the standard system libraries. This allows the user to use special versions of the standard routines.</a:t>
            </a:r>
          </a:p>
          <a:p>
            <a:pPr>
              <a:buNone/>
            </a:pPr>
            <a:endParaRPr lang="en-US" sz="2000" dirty="0">
              <a:latin typeface="Times New Roman" pitchFamily="18" charset="0"/>
              <a:cs typeface="Times New Roman" pitchFamily="18" charset="0"/>
            </a:endParaRPr>
          </a:p>
          <a:p>
            <a:r>
              <a:rPr lang="en-US" sz="2000" dirty="0">
                <a:latin typeface="Times New Roman" pitchFamily="18" charset="0"/>
                <a:cs typeface="Times New Roman" pitchFamily="18" charset="0"/>
              </a:rPr>
              <a:t>NOCALL STDDEV, PLOT, CORREL</a:t>
            </a:r>
          </a:p>
          <a:p>
            <a:pPr>
              <a:buNone/>
            </a:pPr>
            <a:r>
              <a:rPr lang="en-US" sz="2000" dirty="0">
                <a:latin typeface="Times New Roman" pitchFamily="18" charset="0"/>
                <a:cs typeface="Times New Roman" pitchFamily="18" charset="0"/>
              </a:rPr>
              <a:t>	To instruct the loader that these external references are to remain unresolved.</a:t>
            </a:r>
          </a:p>
          <a:p>
            <a:pPr>
              <a:buNone/>
            </a:pPr>
            <a:r>
              <a:rPr lang="en-US" sz="2000" dirty="0">
                <a:latin typeface="Times New Roman" pitchFamily="18" charset="0"/>
                <a:cs typeface="Times New Roman" pitchFamily="18" charset="0"/>
              </a:rPr>
              <a:t>    This avoids the overhead of loading and linking the unneeded routines, and saves the memory space that would otherwise be required.</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304800"/>
            <a:ext cx="7866888" cy="5943600"/>
          </a:xfrm>
        </p:spPr>
        <p:txBody>
          <a:bodyPr>
            <a:normAutofit/>
          </a:bodyPr>
          <a:lstStyle/>
          <a:p>
            <a:r>
              <a:rPr lang="en-US" sz="2000" dirty="0">
                <a:latin typeface="Times New Roman" pitchFamily="18" charset="0"/>
                <a:cs typeface="Times New Roman" pitchFamily="18" charset="0"/>
              </a:rPr>
              <a:t>Another common option involves output from the loader</a:t>
            </a:r>
          </a:p>
          <a:p>
            <a:pPr>
              <a:buNone/>
            </a:pP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Eg</a:t>
            </a:r>
            <a:r>
              <a:rPr lang="en-US" sz="2000" dirty="0">
                <a:latin typeface="Times New Roman" pitchFamily="18" charset="0"/>
                <a:cs typeface="Times New Roman" pitchFamily="18" charset="0"/>
              </a:rPr>
              <a:t>: Through control statements the use can specify if a load map is to be printed or not and if printed, the level of details can be selected(CS names, addresses, external symbol names, addresses etc)</a:t>
            </a:r>
          </a:p>
          <a:p>
            <a:pPr>
              <a:buNone/>
            </a:pPr>
            <a:endParaRPr lang="en-US" sz="2000" dirty="0">
              <a:latin typeface="Times New Roman" pitchFamily="18" charset="0"/>
              <a:cs typeface="Times New Roman" pitchFamily="18" charset="0"/>
            </a:endParaRPr>
          </a:p>
          <a:p>
            <a:pPr>
              <a:buFont typeface="Arial" pitchFamily="34" charset="0"/>
              <a:buChar char="•"/>
            </a:pPr>
            <a:r>
              <a:rPr lang="en-US" sz="2000" dirty="0">
                <a:latin typeface="Times New Roman" pitchFamily="18" charset="0"/>
                <a:cs typeface="Times New Roman" pitchFamily="18" charset="0"/>
              </a:rPr>
              <a:t>Another option is the ability to specify the location at which the execution is to begin(overriding any information in the object programs.</a:t>
            </a:r>
          </a:p>
          <a:p>
            <a:pPr>
              <a:buNone/>
            </a:pPr>
            <a:endParaRPr lang="en-US" sz="2000" dirty="0">
              <a:latin typeface="Times New Roman" pitchFamily="18" charset="0"/>
              <a:cs typeface="Times New Roman" pitchFamily="18" charset="0"/>
            </a:endParaRPr>
          </a:p>
          <a:p>
            <a:pPr>
              <a:buFont typeface="Arial" pitchFamily="34" charset="0"/>
              <a:buChar char="•"/>
            </a:pPr>
            <a:r>
              <a:rPr lang="en-US" sz="2000" dirty="0">
                <a:latin typeface="Times New Roman" pitchFamily="18" charset="0"/>
                <a:cs typeface="Times New Roman" pitchFamily="18" charset="0"/>
              </a:rPr>
              <a:t>Another option is the ability to control whether or not the loader should attempt to execute the program if errors are detected during load(</a:t>
            </a:r>
            <a:r>
              <a:rPr lang="en-US" sz="2000" dirty="0" err="1">
                <a:latin typeface="Times New Roman" pitchFamily="18" charset="0"/>
                <a:cs typeface="Times New Roman" pitchFamily="18" charset="0"/>
              </a:rPr>
              <a:t>eg</a:t>
            </a:r>
            <a:r>
              <a:rPr lang="en-US" sz="2000" dirty="0">
                <a:latin typeface="Times New Roman" pitchFamily="18" charset="0"/>
                <a:cs typeface="Times New Roman" pitchFamily="18" charset="0"/>
              </a:rPr>
              <a:t>: unresolved external references)</a:t>
            </a:r>
          </a:p>
          <a:p>
            <a:pPr>
              <a:buNone/>
            </a:pPr>
            <a:endParaRPr lang="en-US" sz="2000" dirty="0">
              <a:latin typeface="Times New Roman" pitchFamily="18" charset="0"/>
              <a:cs typeface="Times New Roman" pitchFamily="18" charset="0"/>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868362"/>
          </a:xfrm>
        </p:spPr>
        <p:txBody>
          <a:bodyPr>
            <a:normAutofit fontScale="90000"/>
          </a:bodyPr>
          <a:lstStyle/>
          <a:p>
            <a:r>
              <a:rPr lang="en-US" dirty="0">
                <a:latin typeface="Times New Roman" pitchFamily="18" charset="0"/>
                <a:cs typeface="Times New Roman" pitchFamily="18" charset="0"/>
              </a:rPr>
              <a:t>4.4 LOADER DESIGN OPTIONS</a:t>
            </a:r>
          </a:p>
        </p:txBody>
      </p:sp>
      <p:sp>
        <p:nvSpPr>
          <p:cNvPr id="3" name="Content Placeholder 2"/>
          <p:cNvSpPr>
            <a:spLocks noGrp="1"/>
          </p:cNvSpPr>
          <p:nvPr>
            <p:ph idx="1"/>
          </p:nvPr>
        </p:nvSpPr>
        <p:spPr>
          <a:xfrm>
            <a:off x="990600" y="1219200"/>
            <a:ext cx="7943088" cy="5029200"/>
          </a:xfrm>
        </p:spPr>
        <p:txBody>
          <a:bodyPr>
            <a:noAutofit/>
          </a:bodyPr>
          <a:lstStyle/>
          <a:p>
            <a:r>
              <a:rPr lang="en-US" sz="2000" b="1" dirty="0">
                <a:latin typeface="Times New Roman" pitchFamily="18" charset="0"/>
                <a:cs typeface="Times New Roman" pitchFamily="18" charset="0"/>
              </a:rPr>
              <a:t>Linking loaders </a:t>
            </a:r>
            <a:r>
              <a:rPr lang="en-US" sz="2000" dirty="0">
                <a:latin typeface="Times New Roman" pitchFamily="18" charset="0"/>
                <a:cs typeface="Times New Roman" pitchFamily="18" charset="0"/>
              </a:rPr>
              <a:t>perform all linking and relocation at load time. A linking loader performs all linking and relocation operations, including automatic library search if specified, and loads the linked program directly into memory for execution.</a:t>
            </a:r>
          </a:p>
          <a:p>
            <a:r>
              <a:rPr lang="en-US" sz="2000" dirty="0">
                <a:latin typeface="Times New Roman" pitchFamily="18" charset="0"/>
                <a:cs typeface="Times New Roman" pitchFamily="18" charset="0"/>
              </a:rPr>
              <a:t>There are two alternatives:</a:t>
            </a:r>
          </a:p>
          <a:p>
            <a:pPr lvl="1">
              <a:buNone/>
            </a:pPr>
            <a:r>
              <a:rPr lang="en-US" sz="2000" dirty="0">
                <a:latin typeface="Times New Roman" pitchFamily="18" charset="0"/>
                <a:cs typeface="Times New Roman" pitchFamily="18" charset="0"/>
              </a:rPr>
              <a:t>1. </a:t>
            </a:r>
            <a:r>
              <a:rPr lang="en-US" sz="2000" b="1" dirty="0">
                <a:latin typeface="Times New Roman" pitchFamily="18" charset="0"/>
                <a:cs typeface="Times New Roman" pitchFamily="18" charset="0"/>
              </a:rPr>
              <a:t>Linkage editors</a:t>
            </a:r>
            <a:r>
              <a:rPr lang="en-US" sz="2000" dirty="0">
                <a:latin typeface="Times New Roman" pitchFamily="18" charset="0"/>
                <a:cs typeface="Times New Roman" pitchFamily="18" charset="0"/>
              </a:rPr>
              <a:t>, which perform linking prior to load time. A linkage editor produces a linked version of the program (load module or executable image), which is written to a file or library for later execution.</a:t>
            </a:r>
          </a:p>
          <a:p>
            <a:pPr lvl="1">
              <a:buNone/>
            </a:pPr>
            <a:r>
              <a:rPr lang="en-US" sz="2000" dirty="0">
                <a:latin typeface="Times New Roman" pitchFamily="18" charset="0"/>
                <a:cs typeface="Times New Roman" pitchFamily="18" charset="0"/>
              </a:rPr>
              <a:t>2. </a:t>
            </a:r>
            <a:r>
              <a:rPr lang="en-US" sz="2000" b="1" dirty="0">
                <a:latin typeface="Times New Roman" pitchFamily="18" charset="0"/>
                <a:cs typeface="Times New Roman" pitchFamily="18" charset="0"/>
              </a:rPr>
              <a:t>Dynamic linking</a:t>
            </a:r>
            <a:r>
              <a:rPr lang="en-US" sz="2000" dirty="0">
                <a:latin typeface="Times New Roman" pitchFamily="18" charset="0"/>
                <a:cs typeface="Times New Roman" pitchFamily="18" charset="0"/>
              </a:rPr>
              <a:t>, in which the linking function is performed at execution time.</a:t>
            </a:r>
          </a:p>
          <a:p>
            <a:r>
              <a:rPr lang="en-US" sz="2000" dirty="0">
                <a:latin typeface="Times New Roman" pitchFamily="18" charset="0"/>
                <a:cs typeface="Times New Roman" pitchFamily="18" charset="0"/>
              </a:rPr>
              <a:t>Precondition: The source program is first assembled or compiled, producing an object program.</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6360" y="152400"/>
            <a:ext cx="7498080" cy="1143000"/>
          </a:xfrm>
        </p:spPr>
        <p:txBody>
          <a:bodyPr>
            <a:normAutofit/>
          </a:bodyPr>
          <a:lstStyle/>
          <a:p>
            <a:r>
              <a:rPr lang="en-US" sz="4000" dirty="0">
                <a:latin typeface="Times New Roman" pitchFamily="18" charset="0"/>
                <a:cs typeface="Times New Roman" pitchFamily="18" charset="0"/>
              </a:rPr>
              <a:t>4.4.1 Linkage Editors</a:t>
            </a:r>
            <a:endParaRPr lang="en-US" sz="4000" dirty="0"/>
          </a:p>
        </p:txBody>
      </p:sp>
      <p:pic>
        <p:nvPicPr>
          <p:cNvPr id="3074" name="Picture 2"/>
          <p:cNvPicPr>
            <a:picLocks noGrp="1" noChangeAspect="1" noChangeArrowheads="1"/>
          </p:cNvPicPr>
          <p:nvPr>
            <p:ph idx="1"/>
          </p:nvPr>
        </p:nvPicPr>
        <p:blipFill>
          <a:blip r:embed="rId2">
            <a:lum bright="19000" contrast="47000"/>
          </a:blip>
          <a:srcRect/>
          <a:stretch>
            <a:fillRect/>
          </a:stretch>
        </p:blipFill>
        <p:spPr bwMode="auto">
          <a:xfrm>
            <a:off x="1058501" y="1066800"/>
            <a:ext cx="8057626" cy="5410200"/>
          </a:xfrm>
          <a:prstGeom prst="rect">
            <a:avLst/>
          </a:prstGeom>
          <a:noFill/>
          <a:ln w="9525">
            <a:noFill/>
            <a:miter lim="800000"/>
            <a:headEnd/>
            <a:tailEnd/>
          </a:ln>
          <a:effectLst/>
        </p:spPr>
      </p:pic>
      <p:sp>
        <p:nvSpPr>
          <p:cNvPr id="5" name="TextBox 4"/>
          <p:cNvSpPr txBox="1"/>
          <p:nvPr/>
        </p:nvSpPr>
        <p:spPr>
          <a:xfrm>
            <a:off x="1066800" y="6019800"/>
            <a:ext cx="8077200" cy="400110"/>
          </a:xfrm>
          <a:prstGeom prst="rect">
            <a:avLst/>
          </a:prstGeom>
          <a:noFill/>
        </p:spPr>
        <p:txBody>
          <a:bodyPr wrap="square" rtlCol="0">
            <a:spAutoFit/>
          </a:bodyPr>
          <a:lstStyle/>
          <a:p>
            <a:r>
              <a:rPr lang="en-US" sz="2000" dirty="0">
                <a:latin typeface="Times New Roman" pitchFamily="18" charset="0"/>
                <a:cs typeface="Times New Roman" pitchFamily="18" charset="0"/>
              </a:rPr>
              <a:t>Processing of an object program using (a) Linking loader (b) Linkage editor</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868362"/>
          </a:xfrm>
        </p:spPr>
        <p:txBody>
          <a:bodyPr/>
          <a:lstStyle/>
          <a:p>
            <a:pPr algn="ctr"/>
            <a:r>
              <a:rPr lang="en-US" dirty="0">
                <a:latin typeface="Times New Roman" pitchFamily="18" charset="0"/>
                <a:cs typeface="Times New Roman" pitchFamily="18" charset="0"/>
              </a:rPr>
              <a:t>4.4.1 Linkage Editors</a:t>
            </a:r>
          </a:p>
        </p:txBody>
      </p:sp>
      <p:sp>
        <p:nvSpPr>
          <p:cNvPr id="3" name="Content Placeholder 2"/>
          <p:cNvSpPr>
            <a:spLocks noGrp="1"/>
          </p:cNvSpPr>
          <p:nvPr>
            <p:ph idx="1"/>
          </p:nvPr>
        </p:nvSpPr>
        <p:spPr>
          <a:xfrm>
            <a:off x="1066800" y="1066800"/>
            <a:ext cx="7866888" cy="5181600"/>
          </a:xfrm>
        </p:spPr>
        <p:txBody>
          <a:bodyPr>
            <a:noAutofit/>
          </a:bodyPr>
          <a:lstStyle/>
          <a:p>
            <a:r>
              <a:rPr lang="en-US" sz="2000" dirty="0">
                <a:latin typeface="Times New Roman" pitchFamily="18" charset="0"/>
                <a:cs typeface="Times New Roman" pitchFamily="18" charset="0"/>
              </a:rPr>
              <a:t>A linkage editor produces a linked version of the program (load module or executable image), which is written to a file or library for later execution.</a:t>
            </a:r>
          </a:p>
          <a:p>
            <a:r>
              <a:rPr lang="en-US" sz="2000" dirty="0">
                <a:latin typeface="Times New Roman" pitchFamily="18" charset="0"/>
                <a:cs typeface="Times New Roman" pitchFamily="18" charset="0"/>
              </a:rPr>
              <a:t>When the user is ready to run the linked program, a simple relocating loader can be used to load the program into memory.</a:t>
            </a:r>
          </a:p>
          <a:p>
            <a:r>
              <a:rPr lang="en-US" sz="2000" dirty="0">
                <a:latin typeface="Times New Roman" pitchFamily="18" charset="0"/>
                <a:cs typeface="Times New Roman" pitchFamily="18" charset="0"/>
              </a:rPr>
              <a:t>The only object code modification necessary is the addition of an actual load address to relative values within the program.</a:t>
            </a:r>
          </a:p>
          <a:p>
            <a:r>
              <a:rPr lang="en-US" sz="2000" dirty="0">
                <a:latin typeface="Times New Roman" pitchFamily="18" charset="0"/>
                <a:cs typeface="Times New Roman" pitchFamily="18" charset="0"/>
              </a:rPr>
              <a:t>The linkage editor performs relocation of all control sections relative to the start of the linked program. Thus, all items that need to be modified at load time have values that are relative to the start of the linked program.</a:t>
            </a:r>
          </a:p>
          <a:p>
            <a:r>
              <a:rPr lang="en-US" sz="2000" dirty="0">
                <a:latin typeface="Times New Roman" pitchFamily="18" charset="0"/>
                <a:cs typeface="Times New Roman" pitchFamily="18" charset="0"/>
              </a:rPr>
              <a:t>This means that the loading can be accomplished in one pass with no external symbol table required.</a:t>
            </a:r>
          </a:p>
          <a:p>
            <a:r>
              <a:rPr lang="en-US" sz="2000" dirty="0">
                <a:latin typeface="Times New Roman" pitchFamily="18" charset="0"/>
                <a:cs typeface="Times New Roman" pitchFamily="18" charset="0"/>
              </a:rPr>
              <a:t>This involves much less overhead than using a linking loader.</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90600" y="304800"/>
            <a:ext cx="7943088" cy="5943600"/>
          </a:xfrm>
        </p:spPr>
        <p:txBody>
          <a:bodyPr/>
          <a:lstStyle/>
          <a:p>
            <a:r>
              <a:rPr lang="en-US" sz="2000" dirty="0">
                <a:latin typeface="Times New Roman" pitchFamily="18" charset="0"/>
                <a:cs typeface="Times New Roman" pitchFamily="18" charset="0"/>
              </a:rPr>
              <a:t>If a program is to be executed many times without being reassembled, the use of a linkage editor substantially reduces the overhead required.</a:t>
            </a:r>
          </a:p>
          <a:p>
            <a:r>
              <a:rPr lang="en-US" sz="2000" dirty="0">
                <a:latin typeface="Times New Roman" pitchFamily="18" charset="0"/>
                <a:cs typeface="Times New Roman" pitchFamily="18" charset="0"/>
              </a:rPr>
              <a:t>Resolution of external references and library searching are performed only once(when the program is link edited). In contrast a linking loader searches libraries and resolves external references every time the program is executed.</a:t>
            </a:r>
          </a:p>
          <a:p>
            <a:r>
              <a:rPr lang="en-US" sz="2000" dirty="0">
                <a:latin typeface="Times New Roman" pitchFamily="18" charset="0"/>
                <a:cs typeface="Times New Roman" pitchFamily="18" charset="0"/>
              </a:rPr>
              <a:t>In certain situations such as program development and testing, the program is reassembled for every execution. In certain situation when a program is not used frequently, the linked version of the program to be stored is not worthwhile. In the above cases, a linking loader is used which avoids the steps of writing and reading the linked program.</a:t>
            </a:r>
          </a:p>
          <a:p>
            <a:r>
              <a:rPr lang="en-US" sz="2000" dirty="0">
                <a:latin typeface="Times New Roman" pitchFamily="18" charset="0"/>
                <a:cs typeface="Times New Roman" pitchFamily="18" charset="0"/>
              </a:rPr>
              <a:t>In linkage editor, even after linking the information concerning external references is retained because if this is not retained the program cannot be reprocessed by the linkage editor; it can only be loaded and executed.</a:t>
            </a:r>
          </a:p>
          <a:p>
            <a:endParaRPr lang="en-US" dirty="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28600"/>
            <a:ext cx="7790688" cy="6248400"/>
          </a:xfrm>
        </p:spPr>
        <p:txBody>
          <a:bodyPr>
            <a:noAutofit/>
          </a:bodyPr>
          <a:lstStyle/>
          <a:p>
            <a:pPr>
              <a:buFont typeface="Arial" pitchFamily="34" charset="0"/>
              <a:buChar char="•"/>
            </a:pPr>
            <a:r>
              <a:rPr lang="en-US" sz="2000" dirty="0">
                <a:latin typeface="Times New Roman" pitchFamily="18" charset="0"/>
                <a:cs typeface="Times New Roman" pitchFamily="18" charset="0"/>
              </a:rPr>
              <a:t>Linkage editors can perform many useful functions besides simply preparing an object program for execution. </a:t>
            </a:r>
          </a:p>
          <a:p>
            <a:pPr>
              <a:buFont typeface="Arial" pitchFamily="34" charset="0"/>
              <a:buChar char="•"/>
            </a:pPr>
            <a:r>
              <a:rPr lang="en-US" sz="2000" dirty="0" err="1">
                <a:latin typeface="Times New Roman" pitchFamily="18" charset="0"/>
                <a:cs typeface="Times New Roman" pitchFamily="18" charset="0"/>
              </a:rPr>
              <a:t>Eg</a:t>
            </a:r>
            <a:r>
              <a:rPr lang="en-US" sz="2000" dirty="0">
                <a:latin typeface="Times New Roman" pitchFamily="18" charset="0"/>
                <a:cs typeface="Times New Roman" pitchFamily="18" charset="0"/>
              </a:rPr>
              <a:t>., A </a:t>
            </a:r>
            <a:r>
              <a:rPr lang="en-US" sz="2000" dirty="0" err="1">
                <a:latin typeface="Times New Roman" pitchFamily="18" charset="0"/>
                <a:cs typeface="Times New Roman" pitchFamily="18" charset="0"/>
              </a:rPr>
              <a:t>progam</a:t>
            </a:r>
            <a:r>
              <a:rPr lang="en-US" sz="2000" dirty="0">
                <a:latin typeface="Times New Roman" pitchFamily="18" charset="0"/>
                <a:cs typeface="Times New Roman" pitchFamily="18" charset="0"/>
              </a:rPr>
              <a:t> named PLANNER has a subroutine named PROJECT which is to be changed for some reason. After the new version of PROJECT is assembled, the linkage editor replace the old version with the updated version of PLANNER as follows:</a:t>
            </a:r>
          </a:p>
          <a:p>
            <a:pPr>
              <a:buFont typeface="Arial" pitchFamily="34" charset="0"/>
              <a:buChar char="•"/>
            </a:pPr>
            <a:endParaRPr lang="en-US" sz="2000" dirty="0">
              <a:latin typeface="Times New Roman" pitchFamily="18" charset="0"/>
              <a:cs typeface="Times New Roman" pitchFamily="18" charset="0"/>
            </a:endParaRPr>
          </a:p>
          <a:p>
            <a:pPr>
              <a:buNone/>
            </a:pPr>
            <a:endParaRPr lang="en-US" sz="2000" dirty="0">
              <a:latin typeface="Times New Roman" pitchFamily="18" charset="0"/>
              <a:cs typeface="Times New Roman" pitchFamily="18" charset="0"/>
            </a:endParaRPr>
          </a:p>
          <a:p>
            <a:pPr lvl="2">
              <a:buNone/>
            </a:pPr>
            <a:r>
              <a:rPr lang="en-US" sz="2000" dirty="0">
                <a:latin typeface="Times New Roman" pitchFamily="18" charset="0"/>
                <a:cs typeface="Times New Roman" pitchFamily="18" charset="0"/>
              </a:rPr>
              <a:t>INCLUDE PLANNER (PROGLIB)</a:t>
            </a:r>
          </a:p>
          <a:p>
            <a:pPr lvl="2">
              <a:buNone/>
            </a:pPr>
            <a:r>
              <a:rPr lang="en-US" sz="2000" dirty="0">
                <a:latin typeface="Times New Roman" pitchFamily="18" charset="0"/>
                <a:cs typeface="Times New Roman" pitchFamily="18" charset="0"/>
              </a:rPr>
              <a:t>DELETE PROJECT </a:t>
            </a:r>
            <a:r>
              <a:rPr lang="en-US" sz="2000" b="1" dirty="0">
                <a:latin typeface="Times New Roman" pitchFamily="18" charset="0"/>
                <a:cs typeface="Times New Roman" pitchFamily="18" charset="0"/>
              </a:rPr>
              <a:t>{delete from existing PLANNER}</a:t>
            </a:r>
          </a:p>
          <a:p>
            <a:pPr lvl="2">
              <a:buNone/>
            </a:pPr>
            <a:r>
              <a:rPr lang="en-US" sz="2000" dirty="0">
                <a:latin typeface="Times New Roman" pitchFamily="18" charset="0"/>
                <a:cs typeface="Times New Roman" pitchFamily="18" charset="0"/>
              </a:rPr>
              <a:t>INCLUDE PROJECT (NEWLIB) </a:t>
            </a:r>
            <a:r>
              <a:rPr lang="en-US" sz="2000" b="1" dirty="0">
                <a:latin typeface="Times New Roman" pitchFamily="18" charset="0"/>
                <a:cs typeface="Times New Roman" pitchFamily="18" charset="0"/>
              </a:rPr>
              <a:t>{include new version}</a:t>
            </a:r>
          </a:p>
          <a:p>
            <a:pPr lvl="2">
              <a:buNone/>
            </a:pPr>
            <a:r>
              <a:rPr lang="en-US" sz="2000" dirty="0">
                <a:latin typeface="Times New Roman" pitchFamily="18" charset="0"/>
                <a:cs typeface="Times New Roman" pitchFamily="18" charset="0"/>
              </a:rPr>
              <a:t>REPLACE PLANNER (PROGLIB</a:t>
            </a:r>
            <a:r>
              <a:rPr lang="en-US" sz="1200" dirty="0">
                <a:latin typeface="Times New Roman" pitchFamily="18" charset="0"/>
                <a:cs typeface="Times New Roman" pitchFamily="18" charset="0"/>
              </a:rPr>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457200"/>
            <a:ext cx="7866888" cy="5791200"/>
          </a:xfrm>
        </p:spPr>
        <p:txBody>
          <a:bodyPr>
            <a:normAutofit/>
          </a:bodyPr>
          <a:lstStyle/>
          <a:p>
            <a:pPr>
              <a:lnSpc>
                <a:spcPct val="150000"/>
              </a:lnSpc>
            </a:pPr>
            <a:r>
              <a:rPr lang="en-US" sz="2000" dirty="0">
                <a:latin typeface="Times New Roman" pitchFamily="18" charset="0"/>
                <a:cs typeface="Times New Roman" pitchFamily="18" charset="0"/>
              </a:rPr>
              <a:t>In the object program 4.1(a) each byte of the assembled code is given using its hexadecimal representation in character form</a:t>
            </a:r>
          </a:p>
          <a:p>
            <a:pPr>
              <a:lnSpc>
                <a:spcPct val="150000"/>
              </a:lnSpc>
            </a:pPr>
            <a:r>
              <a:rPr lang="en-US" sz="2000" dirty="0">
                <a:latin typeface="Times New Roman" pitchFamily="18" charset="0"/>
                <a:cs typeface="Times New Roman" pitchFamily="18" charset="0"/>
              </a:rPr>
              <a:t>For </a:t>
            </a:r>
            <a:r>
              <a:rPr lang="en-US" sz="2000" dirty="0" err="1">
                <a:latin typeface="Times New Roman" pitchFamily="18" charset="0"/>
                <a:cs typeface="Times New Roman" pitchFamily="18" charset="0"/>
              </a:rPr>
              <a:t>eg</a:t>
            </a:r>
            <a:r>
              <a:rPr lang="en-US" sz="2000" dirty="0">
                <a:latin typeface="Times New Roman" pitchFamily="18" charset="0"/>
                <a:cs typeface="Times New Roman" pitchFamily="18" charset="0"/>
              </a:rPr>
              <a:t>: The machine </a:t>
            </a:r>
            <a:r>
              <a:rPr lang="en-US" sz="2000" dirty="0" err="1">
                <a:latin typeface="Times New Roman" pitchFamily="18" charset="0"/>
                <a:cs typeface="Times New Roman" pitchFamily="18" charset="0"/>
              </a:rPr>
              <a:t>opcode</a:t>
            </a:r>
            <a:r>
              <a:rPr lang="en-US" sz="2000" dirty="0">
                <a:latin typeface="Times New Roman" pitchFamily="18" charset="0"/>
                <a:cs typeface="Times New Roman" pitchFamily="18" charset="0"/>
              </a:rPr>
              <a:t> for STL would be represented by the characters “1” and “4”.</a:t>
            </a:r>
          </a:p>
          <a:p>
            <a:pPr>
              <a:lnSpc>
                <a:spcPct val="150000"/>
              </a:lnSpc>
            </a:pPr>
            <a:r>
              <a:rPr lang="en-US" sz="2000" dirty="0">
                <a:latin typeface="Times New Roman" pitchFamily="18" charset="0"/>
                <a:cs typeface="Times New Roman" pitchFamily="18" charset="0"/>
              </a:rPr>
              <a:t>When these are read by the loader, they will occupy 2 bytes of memory.</a:t>
            </a:r>
          </a:p>
          <a:p>
            <a:pPr>
              <a:lnSpc>
                <a:spcPct val="150000"/>
              </a:lnSpc>
            </a:pPr>
            <a:r>
              <a:rPr lang="en-US" sz="2000" dirty="0">
                <a:latin typeface="Times New Roman" pitchFamily="18" charset="0"/>
                <a:cs typeface="Times New Roman" pitchFamily="18" charset="0"/>
              </a:rPr>
              <a:t> In the instruction as loaded for execution, this operation code must be stored in a single byte with hexadecimal value 14.</a:t>
            </a:r>
          </a:p>
          <a:p>
            <a:pPr>
              <a:lnSpc>
                <a:spcPct val="150000"/>
              </a:lnSpc>
            </a:pPr>
            <a:r>
              <a:rPr lang="en-US" sz="2000" dirty="0">
                <a:latin typeface="Times New Roman" pitchFamily="18" charset="0"/>
                <a:cs typeface="Times New Roman" pitchFamily="18" charset="0"/>
              </a:rPr>
              <a:t> Thus each pair of bytes from the object program must be packed together into a single byte during loading</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90600" y="304800"/>
            <a:ext cx="7943088" cy="5943600"/>
          </a:xfrm>
        </p:spPr>
        <p:txBody>
          <a:bodyPr>
            <a:normAutofit/>
          </a:bodyPr>
          <a:lstStyle/>
          <a:p>
            <a:r>
              <a:rPr lang="en-US" sz="2000" dirty="0">
                <a:latin typeface="Times New Roman" pitchFamily="18" charset="0"/>
                <a:cs typeface="Times New Roman" pitchFamily="18" charset="0"/>
              </a:rPr>
              <a:t>Linkage editors can also be used to build packages of subroutines or other control sections that are generally used together. This can be useful when dealing with subroutine libraries that support high-level programming languages.</a:t>
            </a:r>
          </a:p>
          <a:p>
            <a:r>
              <a:rPr lang="en-US" sz="2000" dirty="0">
                <a:latin typeface="Times New Roman" pitchFamily="18" charset="0"/>
                <a:cs typeface="Times New Roman" pitchFamily="18" charset="0"/>
              </a:rPr>
              <a:t>Linkage editors often include a variety of other options and commands like those discussed for linking loaders. </a:t>
            </a:r>
          </a:p>
          <a:p>
            <a:r>
              <a:rPr lang="en-US" sz="2000" dirty="0">
                <a:latin typeface="Times New Roman" pitchFamily="18" charset="0"/>
                <a:cs typeface="Times New Roman" pitchFamily="18" charset="0"/>
              </a:rPr>
              <a:t>Compared to linking loaders, linkage editors in general tend to offer more flexibility and control.</a:t>
            </a:r>
          </a:p>
          <a:p>
            <a:endParaRPr lang="en-US" dirty="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868362"/>
          </a:xfrm>
        </p:spPr>
        <p:txBody>
          <a:bodyPr/>
          <a:lstStyle/>
          <a:p>
            <a:pPr algn="ctr"/>
            <a:r>
              <a:rPr lang="en-US" dirty="0">
                <a:latin typeface="Times New Roman" pitchFamily="18" charset="0"/>
                <a:cs typeface="Times New Roman" pitchFamily="18" charset="0"/>
              </a:rPr>
              <a:t>4.4.2 Dynamic Linking</a:t>
            </a:r>
          </a:p>
        </p:txBody>
      </p:sp>
      <p:sp>
        <p:nvSpPr>
          <p:cNvPr id="3" name="Content Placeholder 2"/>
          <p:cNvSpPr>
            <a:spLocks noGrp="1"/>
          </p:cNvSpPr>
          <p:nvPr>
            <p:ph idx="1"/>
          </p:nvPr>
        </p:nvSpPr>
        <p:spPr>
          <a:xfrm>
            <a:off x="1066800" y="1143000"/>
            <a:ext cx="7866888" cy="5105400"/>
          </a:xfrm>
        </p:spPr>
        <p:txBody>
          <a:bodyPr>
            <a:normAutofit/>
          </a:bodyPr>
          <a:lstStyle/>
          <a:p>
            <a:r>
              <a:rPr lang="en-US" sz="2000" dirty="0">
                <a:latin typeface="Times New Roman" pitchFamily="18" charset="0"/>
                <a:cs typeface="Times New Roman" pitchFamily="18" charset="0"/>
              </a:rPr>
              <a:t>Linkage editors perform linking operations before the program is loaded for execution.</a:t>
            </a:r>
          </a:p>
          <a:p>
            <a:r>
              <a:rPr lang="en-US" sz="2000" dirty="0">
                <a:latin typeface="Times New Roman" pitchFamily="18" charset="0"/>
                <a:cs typeface="Times New Roman" pitchFamily="18" charset="0"/>
              </a:rPr>
              <a:t>Linking loaders perform these same operations at load time.</a:t>
            </a:r>
          </a:p>
          <a:p>
            <a:r>
              <a:rPr lang="en-US" sz="2000" dirty="0">
                <a:latin typeface="Times New Roman" pitchFamily="18" charset="0"/>
                <a:cs typeface="Times New Roman" pitchFamily="18" charset="0"/>
              </a:rPr>
              <a:t>Dynamic linking, dynamic loading, or </a:t>
            </a:r>
            <a:r>
              <a:rPr lang="en-US" sz="2000" b="1" dirty="0">
                <a:latin typeface="Times New Roman" pitchFamily="18" charset="0"/>
                <a:cs typeface="Times New Roman" pitchFamily="18" charset="0"/>
              </a:rPr>
              <a:t>load on call </a:t>
            </a:r>
            <a:r>
              <a:rPr lang="en-US" sz="2000" dirty="0">
                <a:latin typeface="Times New Roman" pitchFamily="18" charset="0"/>
                <a:cs typeface="Times New Roman" pitchFamily="18" charset="0"/>
              </a:rPr>
              <a:t>postpones the linking function until execution time: a subroutine is loaded and linked to the rest of the program when it is first called.</a:t>
            </a:r>
          </a:p>
          <a:p>
            <a:r>
              <a:rPr lang="en-US" sz="2000" dirty="0">
                <a:latin typeface="Times New Roman" pitchFamily="18" charset="0"/>
                <a:cs typeface="Times New Roman" pitchFamily="18" charset="0"/>
              </a:rPr>
              <a:t>Dynamic linking is often used to allow several executing programs to share one copy of a subroutine or library, </a:t>
            </a:r>
            <a:r>
              <a:rPr lang="en-US" sz="2000" dirty="0" err="1">
                <a:latin typeface="Times New Roman" pitchFamily="18" charset="0"/>
                <a:cs typeface="Times New Roman" pitchFamily="18" charset="0"/>
              </a:rPr>
              <a:t>eg</a:t>
            </a:r>
            <a:r>
              <a:rPr lang="en-US" sz="2000" dirty="0">
                <a:latin typeface="Times New Roman" pitchFamily="18" charset="0"/>
                <a:cs typeface="Times New Roman" pitchFamily="18" charset="0"/>
              </a:rPr>
              <a:t>: run-time support routines for a high-level language like C.</a:t>
            </a:r>
          </a:p>
          <a:p>
            <a:r>
              <a:rPr lang="en-US" sz="2000" dirty="0">
                <a:latin typeface="Times New Roman" pitchFamily="18" charset="0"/>
                <a:cs typeface="Times New Roman" pitchFamily="18" charset="0"/>
              </a:rPr>
              <a:t>Dynamic linking provides the ability to load the routines only when they are </a:t>
            </a:r>
            <a:r>
              <a:rPr lang="en-US" sz="2000">
                <a:latin typeface="Times New Roman" pitchFamily="18" charset="0"/>
                <a:cs typeface="Times New Roman" pitchFamily="18" charset="0"/>
              </a:rPr>
              <a:t>needed.</a:t>
            </a:r>
          </a:p>
          <a:p>
            <a:r>
              <a:rPr lang="en-US" sz="2000">
                <a:latin typeface="Times New Roman" pitchFamily="18" charset="0"/>
                <a:cs typeface="Times New Roman" pitchFamily="18" charset="0"/>
              </a:rPr>
              <a:t> </a:t>
            </a:r>
            <a:r>
              <a:rPr lang="en-US" sz="2000" dirty="0">
                <a:latin typeface="Times New Roman" pitchFamily="18" charset="0"/>
                <a:cs typeface="Times New Roman" pitchFamily="18" charset="0"/>
              </a:rPr>
              <a:t>If the subroutines involved are large or have many external references, this can result in substantial savings of time and memory space.</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90600" y="304800"/>
            <a:ext cx="7943088" cy="5943600"/>
          </a:xfrm>
        </p:spPr>
        <p:txBody>
          <a:bodyPr>
            <a:normAutofit/>
          </a:bodyPr>
          <a:lstStyle/>
          <a:p>
            <a:r>
              <a:rPr lang="en-US" sz="2000" dirty="0">
                <a:latin typeface="Times New Roman" pitchFamily="18" charset="0"/>
                <a:cs typeface="Times New Roman" pitchFamily="18" charset="0"/>
              </a:rPr>
              <a:t>With a program that allows its user to interactively call any of the subroutines of a large mathematical and statistical library, all of the library subroutines could potentially be needed, but only a few will actually be used in any one execution.</a:t>
            </a:r>
          </a:p>
          <a:p>
            <a:r>
              <a:rPr lang="en-US" sz="2000" dirty="0">
                <a:latin typeface="Times New Roman" pitchFamily="18" charset="0"/>
                <a:cs typeface="Times New Roman" pitchFamily="18" charset="0"/>
              </a:rPr>
              <a:t>Dynamic linking can avoid the necessity of loading the entire library for each execution except those necessary subroutines.</a:t>
            </a:r>
          </a:p>
          <a:p>
            <a:r>
              <a:rPr lang="en-US" sz="2000" dirty="0">
                <a:latin typeface="Times New Roman" pitchFamily="18" charset="0"/>
                <a:cs typeface="Times New Roman" pitchFamily="18" charset="0"/>
              </a:rPr>
              <a:t>Figure illustrates a method in which routines that are to be dynamically loaded must be called via an operating system service request. This method could also be thought of as a request to a part of the loader that is kept in memory during execution of the program.</a:t>
            </a:r>
          </a:p>
          <a:p>
            <a:endParaRPr lang="en-US" sz="2000" dirty="0">
              <a:latin typeface="Times New Roman" pitchFamily="18" charset="0"/>
              <a:cs typeface="Times New Roman" pitchFamily="18" charset="0"/>
            </a:endParaRPr>
          </a:p>
          <a:p>
            <a:endParaRPr lang="en-US"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098" name="Picture 2"/>
          <p:cNvPicPr>
            <a:picLocks noGrp="1" noChangeAspect="1" noChangeArrowheads="1"/>
          </p:cNvPicPr>
          <p:nvPr>
            <p:ph idx="1"/>
          </p:nvPr>
        </p:nvPicPr>
        <p:blipFill>
          <a:blip r:embed="rId2">
            <a:lum bright="8000" contrast="51000"/>
          </a:blip>
          <a:srcRect/>
          <a:stretch>
            <a:fillRect/>
          </a:stretch>
        </p:blipFill>
        <p:spPr bwMode="auto">
          <a:xfrm>
            <a:off x="990600" y="838200"/>
            <a:ext cx="7428587" cy="5562600"/>
          </a:xfrm>
          <a:prstGeom prst="rect">
            <a:avLst/>
          </a:prstGeom>
          <a:noFill/>
          <a:ln w="9525">
            <a:noFill/>
            <a:miter lim="800000"/>
            <a:headEnd/>
            <a:tailEnd/>
          </a:ln>
          <a:effectLst/>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122" name="Picture 2"/>
          <p:cNvPicPr>
            <a:picLocks noGrp="1" noChangeAspect="1" noChangeArrowheads="1"/>
          </p:cNvPicPr>
          <p:nvPr>
            <p:ph idx="1"/>
          </p:nvPr>
        </p:nvPicPr>
        <p:blipFill>
          <a:blip r:embed="rId2">
            <a:lum bright="12000" contrast="46000"/>
          </a:blip>
          <a:srcRect/>
          <a:stretch>
            <a:fillRect/>
          </a:stretch>
        </p:blipFill>
        <p:spPr bwMode="auto">
          <a:xfrm>
            <a:off x="1066800" y="228600"/>
            <a:ext cx="7696200" cy="6019800"/>
          </a:xfrm>
          <a:prstGeom prst="rect">
            <a:avLst/>
          </a:prstGeom>
          <a:noFill/>
          <a:ln w="9525">
            <a:noFill/>
            <a:miter lim="800000"/>
            <a:headEnd/>
            <a:tailEnd/>
          </a:ln>
          <a:effectLst/>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457200"/>
            <a:ext cx="7866888" cy="5791200"/>
          </a:xfrm>
        </p:spPr>
        <p:txBody>
          <a:bodyPr>
            <a:normAutofit fontScale="70000" lnSpcReduction="20000"/>
          </a:bodyPr>
          <a:lstStyle/>
          <a:p>
            <a:r>
              <a:rPr lang="en-US" b="1" dirty="0">
                <a:latin typeface="Times New Roman" pitchFamily="18" charset="0"/>
                <a:cs typeface="Times New Roman" pitchFamily="18" charset="0"/>
              </a:rPr>
              <a:t>Fig (a): </a:t>
            </a:r>
            <a:r>
              <a:rPr lang="en-US" dirty="0">
                <a:latin typeface="Times New Roman" pitchFamily="18" charset="0"/>
                <a:cs typeface="Times New Roman" pitchFamily="18" charset="0"/>
              </a:rPr>
              <a:t>Instead of executing a JSUB instruction referring to an external symbol,</a:t>
            </a:r>
            <a:r>
              <a:rPr lang="en-US" b="1" dirty="0">
                <a:latin typeface="Times New Roman" pitchFamily="18" charset="0"/>
                <a:cs typeface="Times New Roman" pitchFamily="18" charset="0"/>
              </a:rPr>
              <a:t> </a:t>
            </a:r>
            <a:r>
              <a:rPr lang="en-US" dirty="0">
                <a:latin typeface="Times New Roman" pitchFamily="18" charset="0"/>
                <a:cs typeface="Times New Roman" pitchFamily="18" charset="0"/>
              </a:rPr>
              <a:t>the</a:t>
            </a:r>
            <a:r>
              <a:rPr lang="en-US" b="1" dirty="0">
                <a:latin typeface="Times New Roman" pitchFamily="18" charset="0"/>
                <a:cs typeface="Times New Roman" pitchFamily="18" charset="0"/>
              </a:rPr>
              <a:t> </a:t>
            </a:r>
            <a:r>
              <a:rPr lang="en-US" dirty="0">
                <a:latin typeface="Times New Roman" pitchFamily="18" charset="0"/>
                <a:cs typeface="Times New Roman" pitchFamily="18" charset="0"/>
              </a:rPr>
              <a:t>program makes a load-and-call service request to OS. The parameter of this request is the symbolic name of the routine to be called.</a:t>
            </a:r>
          </a:p>
          <a:p>
            <a:r>
              <a:rPr lang="en-US" b="1" dirty="0">
                <a:latin typeface="Times New Roman" pitchFamily="18" charset="0"/>
                <a:cs typeface="Times New Roman" pitchFamily="18" charset="0"/>
              </a:rPr>
              <a:t>Fig (b): </a:t>
            </a:r>
            <a:r>
              <a:rPr lang="en-US" dirty="0">
                <a:latin typeface="Times New Roman" pitchFamily="18" charset="0"/>
                <a:cs typeface="Times New Roman" pitchFamily="18" charset="0"/>
              </a:rPr>
              <a:t>OS examines its internal tables to determine whether or not the routine is already</a:t>
            </a:r>
            <a:r>
              <a:rPr lang="en-US" b="1" dirty="0">
                <a:latin typeface="Times New Roman" pitchFamily="18" charset="0"/>
                <a:cs typeface="Times New Roman" pitchFamily="18" charset="0"/>
              </a:rPr>
              <a:t> </a:t>
            </a:r>
            <a:r>
              <a:rPr lang="en-US" dirty="0">
                <a:latin typeface="Times New Roman" pitchFamily="18" charset="0"/>
                <a:cs typeface="Times New Roman" pitchFamily="18" charset="0"/>
              </a:rPr>
              <a:t>loaded. If necessary, the routine is loaded from the specified user or system libraries.</a:t>
            </a:r>
          </a:p>
          <a:p>
            <a:r>
              <a:rPr lang="en-US" b="1" dirty="0">
                <a:latin typeface="Times New Roman" pitchFamily="18" charset="0"/>
                <a:cs typeface="Times New Roman" pitchFamily="18" charset="0"/>
              </a:rPr>
              <a:t>Fig (c</a:t>
            </a:r>
            <a:r>
              <a:rPr lang="en-US" dirty="0">
                <a:latin typeface="Times New Roman" pitchFamily="18" charset="0"/>
                <a:cs typeface="Times New Roman" pitchFamily="18" charset="0"/>
              </a:rPr>
              <a:t>): Control is then passed from OS to the routine being called</a:t>
            </a:r>
          </a:p>
          <a:p>
            <a:r>
              <a:rPr lang="en-US" b="1" dirty="0">
                <a:latin typeface="Times New Roman" pitchFamily="18" charset="0"/>
                <a:cs typeface="Times New Roman" pitchFamily="18" charset="0"/>
              </a:rPr>
              <a:t>Fig (d): </a:t>
            </a:r>
            <a:r>
              <a:rPr lang="en-US" dirty="0">
                <a:latin typeface="Times New Roman" pitchFamily="18" charset="0"/>
                <a:cs typeface="Times New Roman" pitchFamily="18" charset="0"/>
              </a:rPr>
              <a:t>When the called subroutine completes it processing, it returns to its caller </a:t>
            </a:r>
            <a:r>
              <a:rPr lang="en-US" b="1" dirty="0">
                <a:latin typeface="Times New Roman" pitchFamily="18" charset="0"/>
                <a:cs typeface="Times New Roman" pitchFamily="18" charset="0"/>
              </a:rPr>
              <a:t>(</a:t>
            </a:r>
            <a:r>
              <a:rPr lang="en-US" dirty="0" err="1">
                <a:latin typeface="Times New Roman" pitchFamily="18" charset="0"/>
                <a:cs typeface="Times New Roman" pitchFamily="18" charset="0"/>
              </a:rPr>
              <a:t>i.e.,OS</a:t>
            </a:r>
            <a:r>
              <a:rPr lang="en-US" dirty="0">
                <a:latin typeface="Times New Roman" pitchFamily="18" charset="0"/>
                <a:cs typeface="Times New Roman" pitchFamily="18" charset="0"/>
              </a:rPr>
              <a:t>). OS then returns control to the program that issued the request.</a:t>
            </a:r>
          </a:p>
          <a:p>
            <a:r>
              <a:rPr lang="en-US" b="1" dirty="0">
                <a:latin typeface="Times New Roman" pitchFamily="18" charset="0"/>
                <a:cs typeface="Times New Roman" pitchFamily="18" charset="0"/>
              </a:rPr>
              <a:t>Fig (e): </a:t>
            </a:r>
            <a:r>
              <a:rPr lang="en-US" dirty="0">
                <a:latin typeface="Times New Roman" pitchFamily="18" charset="0"/>
                <a:cs typeface="Times New Roman" pitchFamily="18" charset="0"/>
              </a:rPr>
              <a:t>If a subroutine is still in memory, a second call to it may not require another load operation. Control may simply be passed from the dynamic loader to the called routine.</a:t>
            </a: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715962"/>
          </a:xfrm>
        </p:spPr>
        <p:txBody>
          <a:bodyPr>
            <a:normAutofit fontScale="90000"/>
          </a:bodyPr>
          <a:lstStyle/>
          <a:p>
            <a:pPr algn="ctr"/>
            <a:r>
              <a:rPr lang="en-US" dirty="0">
                <a:latin typeface="Times New Roman" pitchFamily="18" charset="0"/>
                <a:cs typeface="Times New Roman" pitchFamily="18" charset="0"/>
              </a:rPr>
              <a:t>4.4.3 Bootstrap Loaders</a:t>
            </a:r>
          </a:p>
        </p:txBody>
      </p:sp>
      <p:sp>
        <p:nvSpPr>
          <p:cNvPr id="3" name="Content Placeholder 2"/>
          <p:cNvSpPr>
            <a:spLocks noGrp="1"/>
          </p:cNvSpPr>
          <p:nvPr>
            <p:ph idx="1"/>
          </p:nvPr>
        </p:nvSpPr>
        <p:spPr>
          <a:xfrm>
            <a:off x="1066800" y="1066800"/>
            <a:ext cx="7866888" cy="5181600"/>
          </a:xfrm>
        </p:spPr>
        <p:txBody>
          <a:bodyPr>
            <a:noAutofit/>
          </a:bodyPr>
          <a:lstStyle/>
          <a:p>
            <a:r>
              <a:rPr lang="en-US" sz="2000" dirty="0">
                <a:latin typeface="Times New Roman" pitchFamily="18" charset="0"/>
                <a:cs typeface="Times New Roman" pitchFamily="18" charset="0"/>
              </a:rPr>
              <a:t>With the machine empty and idle there is no need for program relocation.</a:t>
            </a:r>
          </a:p>
          <a:p>
            <a:r>
              <a:rPr lang="en-US" sz="2000" dirty="0">
                <a:latin typeface="Times New Roman" pitchFamily="18" charset="0"/>
                <a:cs typeface="Times New Roman" pitchFamily="18" charset="0"/>
              </a:rPr>
              <a:t>We can specify the absolute address for whatever program is first loaded and this will be the OS, which occupies a predefined location in memory.</a:t>
            </a:r>
          </a:p>
          <a:p>
            <a:r>
              <a:rPr lang="en-US" sz="2000" dirty="0">
                <a:latin typeface="Times New Roman" pitchFamily="18" charset="0"/>
                <a:cs typeface="Times New Roman" pitchFamily="18" charset="0"/>
              </a:rPr>
              <a:t>This means that we need some means of accomplishing the functions of an absolute loader.</a:t>
            </a:r>
          </a:p>
          <a:p>
            <a:pPr>
              <a:buNone/>
            </a:pPr>
            <a:r>
              <a:rPr lang="en-US" sz="2000" dirty="0">
                <a:latin typeface="Times New Roman" pitchFamily="18" charset="0"/>
                <a:cs typeface="Times New Roman" pitchFamily="18" charset="0"/>
              </a:rPr>
              <a:t>1. To have the operator enter into memory the object code for an absolute loader, using switches on the computer console. However the process is much too inconvenient and error – prone to be a good solution to the problem</a:t>
            </a:r>
          </a:p>
          <a:p>
            <a:r>
              <a:rPr lang="en-US" sz="2000" dirty="0">
                <a:latin typeface="Times New Roman" pitchFamily="18" charset="0"/>
                <a:cs typeface="Times New Roman" pitchFamily="18" charset="0"/>
              </a:rPr>
              <a:t>2. To have the absolute loader program permanently resident in a ROM. When some hardware signal(pressing a start switch) occurs, the machine begins to execute this ROM program. On some computers, the program is executed directly in the ROM: on others, the program is copied from ROM to main memory and executed there. Modification to the absolute program cannot be done since it is in ROM.</a:t>
            </a:r>
          </a:p>
          <a:p>
            <a:pPr>
              <a:buNone/>
            </a:pPr>
            <a:endParaRPr lang="en-US" sz="2000" dirty="0">
              <a:latin typeface="Times New Roman" pitchFamily="18" charset="0"/>
              <a:cs typeface="Times New Roman" pitchFamily="18" charset="0"/>
            </a:endParaRPr>
          </a:p>
          <a:p>
            <a:pPr>
              <a:buNone/>
            </a:pPr>
            <a:endParaRPr lang="en-US" sz="2000" dirty="0">
              <a:latin typeface="Times New Roman" pitchFamily="18" charset="0"/>
              <a:cs typeface="Times New Roman" pitchFamily="18" charset="0"/>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35608" y="304800"/>
            <a:ext cx="7498080" cy="5943600"/>
          </a:xfrm>
        </p:spPr>
        <p:txBody>
          <a:bodyPr>
            <a:normAutofit/>
          </a:bodyPr>
          <a:lstStyle/>
          <a:p>
            <a:pPr>
              <a:buNone/>
            </a:pPr>
            <a:r>
              <a:rPr lang="en-US" sz="2000" dirty="0">
                <a:latin typeface="Times New Roman" pitchFamily="18" charset="0"/>
                <a:cs typeface="Times New Roman" pitchFamily="18" charset="0"/>
              </a:rPr>
              <a:t>3. To have a built –in hardware function that reads a fixed –length record from some device into memory at a fixed location.</a:t>
            </a:r>
          </a:p>
          <a:p>
            <a:r>
              <a:rPr lang="en-US" sz="2000" dirty="0">
                <a:latin typeface="Times New Roman" pitchFamily="18" charset="0"/>
                <a:cs typeface="Times New Roman" pitchFamily="18" charset="0"/>
              </a:rPr>
              <a:t>The particular device to be used can often be selected via console switches. After the read operation is complete, control is automatically transferred to the address in memory where the record was stored. This record contains machine instructions that load the absolute program that follows.</a:t>
            </a:r>
          </a:p>
          <a:p>
            <a:r>
              <a:rPr lang="en-US" sz="2000" dirty="0">
                <a:latin typeface="Times New Roman" pitchFamily="18" charset="0"/>
                <a:cs typeface="Times New Roman" pitchFamily="18" charset="0"/>
              </a:rPr>
              <a:t>If the loading process requires more instructions that can be read in a single record, this first record causes the reading of others, and these in turn can cause the reading of still more records – hence the term boots trap.</a:t>
            </a:r>
          </a:p>
          <a:p>
            <a:r>
              <a:rPr lang="en-US" sz="2000" dirty="0">
                <a:latin typeface="Times New Roman" pitchFamily="18" charset="0"/>
                <a:cs typeface="Times New Roman" pitchFamily="18" charset="0"/>
              </a:rPr>
              <a:t>The first record(or records) is generally referred to as bootstrap loader:· Such a loader is added to the beginning of all object programs that are to be loaded into an empty and idle system.</a:t>
            </a:r>
          </a:p>
          <a:p>
            <a:r>
              <a:rPr lang="en-US" sz="2000" dirty="0">
                <a:latin typeface="Times New Roman" pitchFamily="18" charset="0"/>
                <a:cs typeface="Times New Roman" pitchFamily="18" charset="0"/>
              </a:rPr>
              <a:t>This includes the OS itself and all stand-alone programs that are to be run without an OS.</a:t>
            </a:r>
          </a:p>
          <a:p>
            <a:endParaRPr lang="en-US"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85000" lnSpcReduction="10000"/>
          </a:bodyPr>
          <a:lstStyle/>
          <a:p>
            <a:r>
              <a:rPr lang="en-US" dirty="0">
                <a:latin typeface="Times New Roman" pitchFamily="18" charset="0"/>
                <a:cs typeface="Times New Roman" pitchFamily="18" charset="0"/>
              </a:rPr>
              <a:t>It is very important to realize that in Fig 4.1 (a), each printed character represents one byte of the object program record.</a:t>
            </a:r>
          </a:p>
          <a:p>
            <a:r>
              <a:rPr lang="en-US" dirty="0">
                <a:latin typeface="Times New Roman" pitchFamily="18" charset="0"/>
                <a:cs typeface="Times New Roman" pitchFamily="18" charset="0"/>
              </a:rPr>
              <a:t>In Fig 4.1(b), on the other hand, each printed character represents one hexadecimal digit in memory (a half-byte).</a:t>
            </a:r>
          </a:p>
          <a:p>
            <a:r>
              <a:rPr lang="en-US" dirty="0">
                <a:latin typeface="Times New Roman" pitchFamily="18" charset="0"/>
                <a:cs typeface="Times New Roman" pitchFamily="18" charset="0"/>
              </a:rPr>
              <a:t>Therefore, to save space and execution time of loaders, most machines store object programs in a binary form, with each byte of object code stored as a single byte in the object program.</a:t>
            </a:r>
          </a:p>
          <a:p>
            <a:r>
              <a:rPr lang="en-US" dirty="0">
                <a:latin typeface="Times New Roman" pitchFamily="18" charset="0"/>
                <a:cs typeface="Times New Roman" pitchFamily="18" charset="0"/>
              </a:rPr>
              <a:t>In this type of representation a byte may contain any binary value.</a:t>
            </a:r>
          </a:p>
          <a:p>
            <a:endParaRPr lang="en-IN" dirty="0"/>
          </a:p>
        </p:txBody>
      </p:sp>
    </p:spTree>
    <p:extLst>
      <p:ext uri="{BB962C8B-B14F-4D97-AF65-F5344CB8AC3E}">
        <p14:creationId xmlns:p14="http://schemas.microsoft.com/office/powerpoint/2010/main" val="23248568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Solstice</Template>
  <TotalTime>9230</TotalTime>
  <Words>4934</Words>
  <Application>Microsoft Office PowerPoint</Application>
  <PresentationFormat>On-screen Show (4:3)</PresentationFormat>
  <Paragraphs>341</Paragraphs>
  <Slides>87</Slides>
  <Notes>2</Notes>
  <HiddenSlides>0</HiddenSlides>
  <MMClips>0</MMClips>
  <ScaleCrop>false</ScaleCrop>
  <HeadingPairs>
    <vt:vector size="4" baseType="variant">
      <vt:variant>
        <vt:lpstr>Theme</vt:lpstr>
      </vt:variant>
      <vt:variant>
        <vt:i4>1</vt:i4>
      </vt:variant>
      <vt:variant>
        <vt:lpstr>Slide Titles</vt:lpstr>
      </vt:variant>
      <vt:variant>
        <vt:i4>87</vt:i4>
      </vt:variant>
    </vt:vector>
  </HeadingPairs>
  <TitlesOfParts>
    <vt:vector size="88" baseType="lpstr">
      <vt:lpstr>Solstice</vt:lpstr>
      <vt:lpstr>Module 4 LOADER</vt:lpstr>
      <vt:lpstr>PowerPoint Presentation</vt:lpstr>
      <vt:lpstr>PowerPoint Presentation</vt:lpstr>
      <vt:lpstr>4.1 BASIC LOADER FUNCTIONS</vt:lpstr>
      <vt:lpstr>4.1.1 Design of an Absolute Loader</vt:lpstr>
      <vt:lpstr>PowerPoint Presentation</vt:lpstr>
      <vt:lpstr>PowerPoint Presentation</vt:lpstr>
      <vt:lpstr>PowerPoint Presentation</vt:lpstr>
      <vt:lpstr>PowerPoint Presentation</vt:lpstr>
      <vt:lpstr>4.1.2 A Simple Bootstrap Loader</vt:lpstr>
      <vt:lpstr>PowerPoint Presentation</vt:lpstr>
      <vt:lpstr>Working of a simple Bootstrap loader </vt:lpstr>
      <vt:lpstr>OS program to be loaded</vt:lpstr>
      <vt:lpstr>Problem of Reading OS pgm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4.2 MACHINE-DEPENDENT LOADER FEATURES</vt:lpstr>
      <vt:lpstr>PowerPoint Presentation</vt:lpstr>
      <vt:lpstr>       4.2.1 Relocation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4.2.2 Program Linking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4.2.3 Algorithm and Data Structures for a Linking Loader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4.3 MACHINE-INDEPENDENT LOADER FEATURES</vt:lpstr>
      <vt:lpstr>4.3.1 Automatic Library Search</vt:lpstr>
      <vt:lpstr>PowerPoint Presentation</vt:lpstr>
      <vt:lpstr>PowerPoint Presentation</vt:lpstr>
      <vt:lpstr>PowerPoint Presentation</vt:lpstr>
      <vt:lpstr>PowerPoint Presentation</vt:lpstr>
      <vt:lpstr>PowerPoint Presentation</vt:lpstr>
      <vt:lpstr>4.3.2 Loader Options</vt:lpstr>
      <vt:lpstr>PowerPoint Presentation</vt:lpstr>
      <vt:lpstr>PowerPoint Presentation</vt:lpstr>
      <vt:lpstr>PowerPoint Presentation</vt:lpstr>
      <vt:lpstr>4.4 LOADER DESIGN OPTIONS</vt:lpstr>
      <vt:lpstr>4.4.1 Linkage Editors</vt:lpstr>
      <vt:lpstr>4.4.1 Linkage Editors</vt:lpstr>
      <vt:lpstr>PowerPoint Presentation</vt:lpstr>
      <vt:lpstr>PowerPoint Presentation</vt:lpstr>
      <vt:lpstr>PowerPoint Presentation</vt:lpstr>
      <vt:lpstr>4.4.2 Dynamic Linking</vt:lpstr>
      <vt:lpstr>PowerPoint Presentation</vt:lpstr>
      <vt:lpstr>PowerPoint Presentation</vt:lpstr>
      <vt:lpstr>PowerPoint Presentation</vt:lpstr>
      <vt:lpstr>PowerPoint Presentation</vt:lpstr>
      <vt:lpstr>4.4.3 Bootstrap Loaders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4</dc:title>
  <dc:creator>Admin</dc:creator>
  <cp:lastModifiedBy>akhil ka</cp:lastModifiedBy>
  <cp:revision>76</cp:revision>
  <dcterms:created xsi:type="dcterms:W3CDTF">2006-08-16T00:00:00Z</dcterms:created>
  <dcterms:modified xsi:type="dcterms:W3CDTF">2023-11-26T03:34:44Z</dcterms:modified>
</cp:coreProperties>
</file>

<file path=docProps/thumbnail.jpeg>
</file>